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74"/>
  </p:notesMasterIdLst>
  <p:handoutMasterIdLst>
    <p:handoutMasterId r:id="rId75"/>
  </p:handoutMasterIdLst>
  <p:sldIdLst>
    <p:sldId id="397" r:id="rId5"/>
    <p:sldId id="396" r:id="rId6"/>
    <p:sldId id="398" r:id="rId7"/>
    <p:sldId id="399" r:id="rId8"/>
    <p:sldId id="400" r:id="rId9"/>
    <p:sldId id="401" r:id="rId10"/>
    <p:sldId id="402" r:id="rId11"/>
    <p:sldId id="403" r:id="rId12"/>
    <p:sldId id="404" r:id="rId13"/>
    <p:sldId id="470" r:id="rId14"/>
    <p:sldId id="405" r:id="rId15"/>
    <p:sldId id="406" r:id="rId16"/>
    <p:sldId id="407" r:id="rId17"/>
    <p:sldId id="408" r:id="rId18"/>
    <p:sldId id="409" r:id="rId19"/>
    <p:sldId id="410" r:id="rId20"/>
    <p:sldId id="420" r:id="rId21"/>
    <p:sldId id="421" r:id="rId22"/>
    <p:sldId id="422" r:id="rId23"/>
    <p:sldId id="468" r:id="rId24"/>
    <p:sldId id="469" r:id="rId25"/>
    <p:sldId id="423" r:id="rId26"/>
    <p:sldId id="424" r:id="rId27"/>
    <p:sldId id="411" r:id="rId28"/>
    <p:sldId id="412" r:id="rId29"/>
    <p:sldId id="425" r:id="rId30"/>
    <p:sldId id="413" r:id="rId31"/>
    <p:sldId id="414" r:id="rId32"/>
    <p:sldId id="415" r:id="rId33"/>
    <p:sldId id="416" r:id="rId34"/>
    <p:sldId id="417" r:id="rId35"/>
    <p:sldId id="418" r:id="rId36"/>
    <p:sldId id="419" r:id="rId37"/>
    <p:sldId id="426" r:id="rId38"/>
    <p:sldId id="427" r:id="rId39"/>
    <p:sldId id="453" r:id="rId40"/>
    <p:sldId id="454" r:id="rId41"/>
    <p:sldId id="455" r:id="rId42"/>
    <p:sldId id="456" r:id="rId43"/>
    <p:sldId id="457" r:id="rId44"/>
    <p:sldId id="458" r:id="rId45"/>
    <p:sldId id="459" r:id="rId46"/>
    <p:sldId id="473" r:id="rId47"/>
    <p:sldId id="460" r:id="rId48"/>
    <p:sldId id="462" r:id="rId49"/>
    <p:sldId id="463" r:id="rId50"/>
    <p:sldId id="464" r:id="rId51"/>
    <p:sldId id="465" r:id="rId52"/>
    <p:sldId id="428" r:id="rId53"/>
    <p:sldId id="429" r:id="rId54"/>
    <p:sldId id="430" r:id="rId55"/>
    <p:sldId id="431" r:id="rId56"/>
    <p:sldId id="432" r:id="rId57"/>
    <p:sldId id="433" r:id="rId58"/>
    <p:sldId id="434" r:id="rId59"/>
    <p:sldId id="471" r:id="rId60"/>
    <p:sldId id="472" r:id="rId61"/>
    <p:sldId id="435" r:id="rId62"/>
    <p:sldId id="436" r:id="rId63"/>
    <p:sldId id="437" r:id="rId64"/>
    <p:sldId id="466" r:id="rId65"/>
    <p:sldId id="438" r:id="rId66"/>
    <p:sldId id="439" r:id="rId67"/>
    <p:sldId id="440" r:id="rId68"/>
    <p:sldId id="441" r:id="rId69"/>
    <p:sldId id="442" r:id="rId70"/>
    <p:sldId id="443" r:id="rId71"/>
    <p:sldId id="444" r:id="rId72"/>
    <p:sldId id="384"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 Madi, PhD" initials="AMP" lastIdx="11" clrIdx="0">
    <p:extLst>
      <p:ext uri="{19B8F6BF-5375-455C-9EA6-DF929625EA0E}">
        <p15:presenceInfo xmlns:p15="http://schemas.microsoft.com/office/powerpoint/2012/main" userId="S::alex.madi@cytoreason.com::f7710253-1e76-4445-910c-01bc19b1cfb2" providerId="AD"/>
      </p:ext>
    </p:extLst>
  </p:cmAuthor>
  <p:cmAuthor id="2" name="David Toubiana" initials="DT" lastIdx="8" clrIdx="1">
    <p:extLst>
      <p:ext uri="{19B8F6BF-5375-455C-9EA6-DF929625EA0E}">
        <p15:presenceInfo xmlns:p15="http://schemas.microsoft.com/office/powerpoint/2012/main" userId="S::david.toubiana@cytoreason.com::9427dcc9-f938-4202-aaac-937948868e12" providerId="AD"/>
      </p:ext>
    </p:extLst>
  </p:cmAuthor>
  <p:cmAuthor id="3" name="Yael Spector" initials="YS" lastIdx="2" clrIdx="2">
    <p:extLst>
      <p:ext uri="{19B8F6BF-5375-455C-9EA6-DF929625EA0E}">
        <p15:presenceInfo xmlns:p15="http://schemas.microsoft.com/office/powerpoint/2012/main" userId="S::yael.spector@cytoreason.com::a021bb55-3fa5-4d56-acd1-7b735afc2a2e" providerId="AD"/>
      </p:ext>
    </p:extLst>
  </p:cmAuthor>
  <p:cmAuthor id="4" name="Elisha Nathan, PhD" initials="ENP" lastIdx="4" clrIdx="3">
    <p:extLst>
      <p:ext uri="{19B8F6BF-5375-455C-9EA6-DF929625EA0E}">
        <p15:presenceInfo xmlns:p15="http://schemas.microsoft.com/office/powerpoint/2012/main" userId="S::elisha.nathan@cytoreason.com::7e4e2c31-8ace-4aac-987a-31a13bf7eed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6D97"/>
    <a:srgbClr val="0F3B55"/>
    <a:srgbClr val="424242"/>
    <a:srgbClr val="797979"/>
    <a:srgbClr val="FF8000"/>
    <a:srgbClr val="7F7F7F"/>
    <a:srgbClr val="C2C2C2"/>
    <a:srgbClr val="8E8E8E"/>
    <a:srgbClr val="E05255"/>
    <a:srgbClr val="F28E2B"/>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03" autoAdjust="0"/>
    <p:restoredTop sz="85306"/>
  </p:normalViewPr>
  <p:slideViewPr>
    <p:cSldViewPr snapToGrid="0">
      <p:cViewPr varScale="1">
        <p:scale>
          <a:sx n="84" d="100"/>
          <a:sy n="84" d="100"/>
        </p:scale>
        <p:origin x="916" y="60"/>
      </p:cViewPr>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5F1B7D-07C9-EE4F-854C-F518C13838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48B9EB59-94A1-7044-8C5C-02D0170A59F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A9C75A4-5252-A641-B63D-B31F54EA7EA8}" type="datetimeFigureOut">
              <a:rPr lang="en-IL" smtClean="0"/>
              <a:t>08/04/2024</a:t>
            </a:fld>
            <a:endParaRPr lang="en-IL"/>
          </a:p>
        </p:txBody>
      </p:sp>
      <p:sp>
        <p:nvSpPr>
          <p:cNvPr id="4" name="Footer Placeholder 3">
            <a:extLst>
              <a:ext uri="{FF2B5EF4-FFF2-40B4-BE49-F238E27FC236}">
                <a16:creationId xmlns:a16="http://schemas.microsoft.com/office/drawing/2014/main" id="{B89D293E-7E50-D84A-A08F-69764507EFE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5" name="Slide Number Placeholder 4">
            <a:extLst>
              <a:ext uri="{FF2B5EF4-FFF2-40B4-BE49-F238E27FC236}">
                <a16:creationId xmlns:a16="http://schemas.microsoft.com/office/drawing/2014/main" id="{1BE91285-4FF4-324F-A933-678710D6A44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B0E256-556D-AA49-A0A1-9BEFC74801D9}" type="slidenum">
              <a:rPr lang="en-IL" smtClean="0"/>
              <a:t>‹#›</a:t>
            </a:fld>
            <a:endParaRPr lang="en-IL"/>
          </a:p>
        </p:txBody>
      </p:sp>
    </p:spTree>
    <p:extLst>
      <p:ext uri="{BB962C8B-B14F-4D97-AF65-F5344CB8AC3E}">
        <p14:creationId xmlns:p14="http://schemas.microsoft.com/office/powerpoint/2010/main" val="39933595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AED4FD-59EF-4124-8581-CE286AF9F82C}" type="datetimeFigureOut">
              <a:rPr lang="en-US" smtClean="0"/>
              <a:t>8/4/2024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60CA8A-A3D7-4EBB-81EB-6C8391287B24}" type="slidenum">
              <a:rPr lang="en-US" smtClean="0"/>
              <a:t>‹#›</a:t>
            </a:fld>
            <a:endParaRPr lang="en-US"/>
          </a:p>
        </p:txBody>
      </p:sp>
    </p:spTree>
    <p:extLst>
      <p:ext uri="{BB962C8B-B14F-4D97-AF65-F5344CB8AC3E}">
        <p14:creationId xmlns:p14="http://schemas.microsoft.com/office/powerpoint/2010/main" val="3647430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0CA8A-A3D7-4EBB-81EB-6C8391287B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315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CF0"/>
                </a:highlight>
                <a:latin typeface="Cambria" panose="02040503050406030204" pitchFamily="18" charset="0"/>
              </a:rPr>
              <a:t>The resected melanoma specimen is digested into a single-cell suspension or divided into multiple tumor fragments that are individually grown in IL-2. Lymphocytes overgrow, destroy tumors within 2 to 3 weeks, and generate pure cultures of lymphocytes that can be tested for reactivity in coculture assays. Individual cultures are then rapidly expanded in the presence of excess irradiated feeder lymphocytes, OKT3, and IL-2. By approximately 5 to 6 weeks after resecting the tumor, up to 10</a:t>
            </a:r>
            <a:r>
              <a:rPr lang="en-US" b="0" i="0" baseline="30000" dirty="0">
                <a:solidFill>
                  <a:srgbClr val="333333"/>
                </a:solidFill>
                <a:effectLst/>
                <a:highlight>
                  <a:srgbClr val="FFFCF0"/>
                </a:highlight>
                <a:latin typeface="Cambria" panose="02040503050406030204" pitchFamily="18" charset="0"/>
              </a:rPr>
              <a:t>11</a:t>
            </a:r>
            <a:r>
              <a:rPr lang="en-US" b="0" i="0" dirty="0">
                <a:solidFill>
                  <a:srgbClr val="333333"/>
                </a:solidFill>
                <a:effectLst/>
                <a:highlight>
                  <a:srgbClr val="FFFCF0"/>
                </a:highlight>
                <a:latin typeface="Cambria" panose="02040503050406030204" pitchFamily="18" charset="0"/>
              </a:rPr>
              <a:t> lymphocytes can be obtained for infusion into patients. </a:t>
            </a:r>
          </a:p>
          <a:p>
            <a:r>
              <a:rPr lang="en-US" b="0" i="0" dirty="0">
                <a:solidFill>
                  <a:srgbClr val="333333"/>
                </a:solidFill>
                <a:effectLst/>
                <a:highlight>
                  <a:srgbClr val="FFFCF0"/>
                </a:highlight>
                <a:latin typeface="Cambria" panose="02040503050406030204" pitchFamily="18" charset="0"/>
              </a:rPr>
              <a:t>Lymphodepletion first for persistence.</a:t>
            </a:r>
            <a:endParaRPr lang="en-US" dirty="0"/>
          </a:p>
          <a:p>
            <a:endParaRPr lang="en-US" dirty="0"/>
          </a:p>
        </p:txBody>
      </p:sp>
      <p:sp>
        <p:nvSpPr>
          <p:cNvPr id="4" name="Slide Number Placeholder 3"/>
          <p:cNvSpPr>
            <a:spLocks noGrp="1"/>
          </p:cNvSpPr>
          <p:nvPr>
            <p:ph type="sldNum" sz="quarter" idx="5"/>
          </p:nvPr>
        </p:nvSpPr>
        <p:spPr/>
        <p:txBody>
          <a:bodyPr/>
          <a:lstStyle/>
          <a:p>
            <a:fld id="{6260CA8A-A3D7-4EBB-81EB-6C8391287B24}" type="slidenum">
              <a:rPr lang="en-US" smtClean="0"/>
              <a:t>2</a:t>
            </a:fld>
            <a:endParaRPr lang="en-US"/>
          </a:p>
        </p:txBody>
      </p:sp>
    </p:spTree>
    <p:extLst>
      <p:ext uri="{BB962C8B-B14F-4D97-AF65-F5344CB8AC3E}">
        <p14:creationId xmlns:p14="http://schemas.microsoft.com/office/powerpoint/2010/main" val="1726505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60CA8A-A3D7-4EBB-81EB-6C8391287B24}" type="slidenum">
              <a:rPr lang="en-US" smtClean="0"/>
              <a:t>69</a:t>
            </a:fld>
            <a:endParaRPr lang="en-US"/>
          </a:p>
        </p:txBody>
      </p:sp>
    </p:spTree>
    <p:extLst>
      <p:ext uri="{BB962C8B-B14F-4D97-AF65-F5344CB8AC3E}">
        <p14:creationId xmlns:p14="http://schemas.microsoft.com/office/powerpoint/2010/main" val="726488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1C3C-ABBA-4C94-9E5B-0821F3AD49D7}"/>
              </a:ext>
            </a:extLst>
          </p:cNvPr>
          <p:cNvSpPr>
            <a:spLocks noGrp="1"/>
          </p:cNvSpPr>
          <p:nvPr>
            <p:ph type="ctrTitle"/>
          </p:nvPr>
        </p:nvSpPr>
        <p:spPr>
          <a:xfrm>
            <a:off x="1503541" y="2260341"/>
            <a:ext cx="9144000" cy="2387600"/>
          </a:xfrm>
        </p:spPr>
        <p:txBody>
          <a:bodyPr anchor="t"/>
          <a:lstStyle>
            <a:lvl1pPr algn="l">
              <a:defRPr sz="6000">
                <a:solidFill>
                  <a:schemeClr val="accent2"/>
                </a:solidFill>
              </a:defRPr>
            </a:lvl1pPr>
          </a:lstStyle>
          <a:p>
            <a:r>
              <a:rPr lang="en-US" dirty="0"/>
              <a:t>Click to edit Master title style</a:t>
            </a:r>
          </a:p>
        </p:txBody>
      </p:sp>
      <p:sp>
        <p:nvSpPr>
          <p:cNvPr id="3" name="Subtitle 2">
            <a:extLst>
              <a:ext uri="{FF2B5EF4-FFF2-40B4-BE49-F238E27FC236}">
                <a16:creationId xmlns:a16="http://schemas.microsoft.com/office/drawing/2014/main" id="{D29C5430-93A8-48C9-B464-C9A5EF9DD38E}"/>
              </a:ext>
            </a:extLst>
          </p:cNvPr>
          <p:cNvSpPr>
            <a:spLocks noGrp="1"/>
          </p:cNvSpPr>
          <p:nvPr>
            <p:ph type="subTitle" idx="1"/>
          </p:nvPr>
        </p:nvSpPr>
        <p:spPr>
          <a:xfrm>
            <a:off x="446762" y="5825408"/>
            <a:ext cx="11348998" cy="781132"/>
          </a:xfrm>
        </p:spPr>
        <p:txBody>
          <a:bodyPr>
            <a:normAutofit/>
          </a:bodyPr>
          <a:lstStyle>
            <a:lvl1pPr marL="0" indent="0" algn="l">
              <a:lnSpc>
                <a:spcPts val="1600"/>
              </a:lnSpc>
              <a:spcBef>
                <a:spcPts val="0"/>
              </a:spcBef>
              <a:buNone/>
              <a:defRPr sz="1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713A1ECA-B0B4-4E9B-973A-8F96D25A1C86}"/>
              </a:ext>
            </a:extLst>
          </p:cNvPr>
          <p:cNvCxnSpPr/>
          <p:nvPr userDrawn="1"/>
        </p:nvCxnSpPr>
        <p:spPr>
          <a:xfrm>
            <a:off x="446762" y="5554980"/>
            <a:ext cx="11257558" cy="0"/>
          </a:xfrm>
          <a:prstGeom prst="line">
            <a:avLst/>
          </a:prstGeom>
          <a:ln w="28575"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6" name="Picture 4">
            <a:extLst>
              <a:ext uri="{FF2B5EF4-FFF2-40B4-BE49-F238E27FC236}">
                <a16:creationId xmlns:a16="http://schemas.microsoft.com/office/drawing/2014/main" id="{C3B2922D-189E-9A46-932B-C0AE093C08D8}"/>
              </a:ext>
            </a:extLst>
          </p:cNvPr>
          <p:cNvPicPr>
            <a:picLocks noChangeAspect="1"/>
          </p:cNvPicPr>
          <p:nvPr userDrawn="1"/>
        </p:nvPicPr>
        <p:blipFill>
          <a:blip r:embed="rId2"/>
          <a:stretch>
            <a:fillRect/>
          </a:stretch>
        </p:blipFill>
        <p:spPr>
          <a:xfrm>
            <a:off x="446762" y="350871"/>
            <a:ext cx="2008449" cy="675740"/>
          </a:xfrm>
          <a:prstGeom prst="rect">
            <a:avLst/>
          </a:prstGeom>
        </p:spPr>
      </p:pic>
      <p:pic>
        <p:nvPicPr>
          <p:cNvPr id="7" name="תמונה 6">
            <a:extLst>
              <a:ext uri="{FF2B5EF4-FFF2-40B4-BE49-F238E27FC236}">
                <a16:creationId xmlns:a16="http://schemas.microsoft.com/office/drawing/2014/main" id="{03441D6D-4E50-304E-B2B1-95CCDD77876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43982" y="350871"/>
            <a:ext cx="3113890" cy="854277"/>
          </a:xfrm>
          <a:prstGeom prst="rect">
            <a:avLst/>
          </a:prstGeom>
        </p:spPr>
      </p:pic>
    </p:spTree>
    <p:extLst>
      <p:ext uri="{BB962C8B-B14F-4D97-AF65-F5344CB8AC3E}">
        <p14:creationId xmlns:p14="http://schemas.microsoft.com/office/powerpoint/2010/main" val="300021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DC23BDC-0A1B-4CEF-99C0-B027AB7E835A}"/>
              </a:ext>
            </a:extLst>
          </p:cNvPr>
          <p:cNvSpPr>
            <a:spLocks noGrp="1"/>
          </p:cNvSpPr>
          <p:nvPr>
            <p:ph type="ftr" sz="quarter" idx="11"/>
          </p:nvPr>
        </p:nvSpPr>
        <p:spPr/>
        <p:txBody>
          <a:bodyPr/>
          <a:lstStyle>
            <a:lvl1pPr>
              <a:defRPr sz="1400"/>
            </a:lvl1p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10ED40EF-A6C9-42E9-8C15-02F99538F1E4}"/>
              </a:ext>
            </a:extLst>
          </p:cNvPr>
          <p:cNvSpPr>
            <a:spLocks noGrp="1"/>
          </p:cNvSpPr>
          <p:nvPr>
            <p:ph type="sldNum" sz="quarter" idx="12"/>
          </p:nvPr>
        </p:nvSpPr>
        <p:spPr/>
        <p:txBody>
          <a:bodyPr/>
          <a:lstStyle/>
          <a:p>
            <a:fld id="{1EDCE9F5-3155-4799-A70E-4B295228D5AE}" type="slidenum">
              <a:rPr lang="en-US" smtClean="0"/>
              <a:t>‹#›</a:t>
            </a:fld>
            <a:endParaRPr lang="en-US"/>
          </a:p>
        </p:txBody>
      </p:sp>
    </p:spTree>
    <p:extLst>
      <p:ext uri="{BB962C8B-B14F-4D97-AF65-F5344CB8AC3E}">
        <p14:creationId xmlns:p14="http://schemas.microsoft.com/office/powerpoint/2010/main" val="2819848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1C3C-ABBA-4C94-9E5B-0821F3AD49D7}"/>
              </a:ext>
            </a:extLst>
          </p:cNvPr>
          <p:cNvSpPr>
            <a:spLocks noGrp="1"/>
          </p:cNvSpPr>
          <p:nvPr>
            <p:ph type="ctrTitle"/>
          </p:nvPr>
        </p:nvSpPr>
        <p:spPr>
          <a:xfrm>
            <a:off x="446762" y="2235200"/>
            <a:ext cx="10457458" cy="2387600"/>
          </a:xfrm>
        </p:spPr>
        <p:txBody>
          <a:bodyPr anchor="ctr">
            <a:noAutofit/>
          </a:bodyPr>
          <a:lstStyle>
            <a:lvl1pPr algn="l">
              <a:defRPr sz="7200">
                <a:solidFill>
                  <a:schemeClr val="accent2"/>
                </a:solidFill>
              </a:defRPr>
            </a:lvl1pPr>
          </a:lstStyle>
          <a:p>
            <a:r>
              <a:rPr lang="en-US"/>
              <a:t>Click to edit Master title style</a:t>
            </a:r>
          </a:p>
        </p:txBody>
      </p:sp>
      <p:pic>
        <p:nvPicPr>
          <p:cNvPr id="6" name="Picture 4">
            <a:extLst>
              <a:ext uri="{FF2B5EF4-FFF2-40B4-BE49-F238E27FC236}">
                <a16:creationId xmlns:a16="http://schemas.microsoft.com/office/drawing/2014/main" id="{8EB8679A-3324-1745-8ADA-C3B45F5434D7}"/>
              </a:ext>
            </a:extLst>
          </p:cNvPr>
          <p:cNvPicPr>
            <a:picLocks noChangeAspect="1"/>
          </p:cNvPicPr>
          <p:nvPr userDrawn="1"/>
        </p:nvPicPr>
        <p:blipFill>
          <a:blip r:embed="rId2"/>
          <a:stretch>
            <a:fillRect/>
          </a:stretch>
        </p:blipFill>
        <p:spPr>
          <a:xfrm>
            <a:off x="446762" y="350871"/>
            <a:ext cx="2008449" cy="675740"/>
          </a:xfrm>
          <a:prstGeom prst="rect">
            <a:avLst/>
          </a:prstGeom>
        </p:spPr>
      </p:pic>
      <p:pic>
        <p:nvPicPr>
          <p:cNvPr id="3" name="Picture 2">
            <a:extLst>
              <a:ext uri="{FF2B5EF4-FFF2-40B4-BE49-F238E27FC236}">
                <a16:creationId xmlns:a16="http://schemas.microsoft.com/office/drawing/2014/main" id="{07F28E78-2E5E-2CB9-F2F1-331B5E36C585}"/>
              </a:ext>
            </a:extLst>
          </p:cNvPr>
          <p:cNvPicPr>
            <a:picLocks noChangeAspect="1"/>
          </p:cNvPicPr>
          <p:nvPr userDrawn="1"/>
        </p:nvPicPr>
        <p:blipFill>
          <a:blip r:embed="rId3"/>
          <a:stretch>
            <a:fillRect/>
          </a:stretch>
        </p:blipFill>
        <p:spPr>
          <a:xfrm>
            <a:off x="8983362" y="366291"/>
            <a:ext cx="3208638" cy="644899"/>
          </a:xfrm>
          <a:prstGeom prst="rect">
            <a:avLst/>
          </a:prstGeom>
        </p:spPr>
      </p:pic>
    </p:spTree>
    <p:extLst>
      <p:ext uri="{BB962C8B-B14F-4D97-AF65-F5344CB8AC3E}">
        <p14:creationId xmlns:p14="http://schemas.microsoft.com/office/powerpoint/2010/main" val="189830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58E3-1133-4B5A-A511-E47662EB4E76}"/>
              </a:ext>
            </a:extLst>
          </p:cNvPr>
          <p:cNvSpPr>
            <a:spLocks noGrp="1"/>
          </p:cNvSpPr>
          <p:nvPr>
            <p:ph type="title"/>
          </p:nvPr>
        </p:nvSpPr>
        <p:spPr>
          <a:xfrm>
            <a:off x="356385" y="365125"/>
            <a:ext cx="9717255" cy="590839"/>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BDFB783E-971A-4280-974E-9BF8B49FE7C1}"/>
              </a:ext>
            </a:extLst>
          </p:cNvPr>
          <p:cNvSpPr>
            <a:spLocks noGrp="1"/>
          </p:cNvSpPr>
          <p:nvPr>
            <p:ph type="ftr" sz="quarter" idx="11"/>
          </p:nvPr>
        </p:nvSpPr>
        <p:spPr/>
        <p:txBody>
          <a:bodyPr/>
          <a:lstStyle>
            <a:lvl1pPr>
              <a:defRPr sz="1400"/>
            </a:lvl1pPr>
          </a:lstStyle>
          <a:p>
            <a:r>
              <a:rPr lang="en-US"/>
              <a:t>Madi Lab | Tel-Aviv University</a:t>
            </a:r>
            <a:endParaRPr lang="en-US" dirty="0"/>
          </a:p>
        </p:txBody>
      </p:sp>
      <p:sp>
        <p:nvSpPr>
          <p:cNvPr id="6" name="Slide Number Placeholder 5">
            <a:extLst>
              <a:ext uri="{FF2B5EF4-FFF2-40B4-BE49-F238E27FC236}">
                <a16:creationId xmlns:a16="http://schemas.microsoft.com/office/drawing/2014/main" id="{D069A50E-C7E0-4F9B-B027-F0A7572C5B67}"/>
              </a:ext>
            </a:extLst>
          </p:cNvPr>
          <p:cNvSpPr>
            <a:spLocks noGrp="1"/>
          </p:cNvSpPr>
          <p:nvPr>
            <p:ph type="sldNum" sz="quarter" idx="12"/>
          </p:nvPr>
        </p:nvSpPr>
        <p:spPr/>
        <p:txBody>
          <a:bodyPr/>
          <a:lstStyle>
            <a:lvl1pPr>
              <a:defRPr sz="1400"/>
            </a:lvl1pPr>
          </a:lstStyle>
          <a:p>
            <a:fld id="{1EDCE9F5-3155-4799-A70E-4B295228D5AE}" type="slidenum">
              <a:rPr lang="en-US" smtClean="0"/>
              <a:pPr/>
              <a:t>‹#›</a:t>
            </a:fld>
            <a:endParaRPr lang="en-US"/>
          </a:p>
        </p:txBody>
      </p:sp>
      <p:sp>
        <p:nvSpPr>
          <p:cNvPr id="8" name="Text Placeholder 7">
            <a:extLst>
              <a:ext uri="{FF2B5EF4-FFF2-40B4-BE49-F238E27FC236}">
                <a16:creationId xmlns:a16="http://schemas.microsoft.com/office/drawing/2014/main" id="{51CEB808-A65E-439C-A8F2-8BF02C9FFDA0}"/>
              </a:ext>
            </a:extLst>
          </p:cNvPr>
          <p:cNvSpPr>
            <a:spLocks noGrp="1"/>
          </p:cNvSpPr>
          <p:nvPr>
            <p:ph type="body" sz="quarter" idx="13"/>
          </p:nvPr>
        </p:nvSpPr>
        <p:spPr>
          <a:xfrm>
            <a:off x="356385" y="995074"/>
            <a:ext cx="9717255" cy="770226"/>
          </a:xfrm>
        </p:spPr>
        <p:txBody>
          <a:bodyPr>
            <a:normAutofit/>
          </a:bodyPr>
          <a:lstStyle>
            <a:lvl1pPr>
              <a:defRPr sz="2400">
                <a:solidFill>
                  <a:schemeClr val="tx1">
                    <a:lumMod val="65000"/>
                    <a:lumOff val="35000"/>
                  </a:schemeClr>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175653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58E3-1133-4B5A-A511-E47662EB4E76}"/>
              </a:ext>
            </a:extLst>
          </p:cNvPr>
          <p:cNvSpPr>
            <a:spLocks noGrp="1"/>
          </p:cNvSpPr>
          <p:nvPr>
            <p:ph type="title"/>
          </p:nvPr>
        </p:nvSpPr>
        <p:spPr>
          <a:xfrm>
            <a:off x="356385" y="365125"/>
            <a:ext cx="9717255" cy="59083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42879ED-5C36-4DF4-B955-39234ADB592A}"/>
              </a:ext>
            </a:extLst>
          </p:cNvPr>
          <p:cNvSpPr>
            <a:spLocks noGrp="1"/>
          </p:cNvSpPr>
          <p:nvPr>
            <p:ph idx="1"/>
          </p:nvPr>
        </p:nvSpPr>
        <p:spPr>
          <a:xfrm>
            <a:off x="356385" y="1684019"/>
            <a:ext cx="10515600" cy="44929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DFB783E-971A-4280-974E-9BF8B49FE7C1}"/>
              </a:ext>
            </a:extLst>
          </p:cNvPr>
          <p:cNvSpPr>
            <a:spLocks noGrp="1"/>
          </p:cNvSpPr>
          <p:nvPr>
            <p:ph type="ftr" sz="quarter" idx="11"/>
          </p:nvPr>
        </p:nvSpPr>
        <p:spPr/>
        <p:txBody>
          <a:bodyPr/>
          <a:lstStyle>
            <a:lvl1pPr>
              <a:defRPr sz="1400"/>
            </a:lvl1pPr>
          </a:lstStyle>
          <a:p>
            <a:r>
              <a:rPr lang="en-US"/>
              <a:t>Madi Lab | Tel-Aviv University</a:t>
            </a:r>
            <a:endParaRPr lang="en-US" dirty="0"/>
          </a:p>
        </p:txBody>
      </p:sp>
      <p:sp>
        <p:nvSpPr>
          <p:cNvPr id="6" name="Slide Number Placeholder 5">
            <a:extLst>
              <a:ext uri="{FF2B5EF4-FFF2-40B4-BE49-F238E27FC236}">
                <a16:creationId xmlns:a16="http://schemas.microsoft.com/office/drawing/2014/main" id="{D069A50E-C7E0-4F9B-B027-F0A7572C5B67}"/>
              </a:ext>
            </a:extLst>
          </p:cNvPr>
          <p:cNvSpPr>
            <a:spLocks noGrp="1"/>
          </p:cNvSpPr>
          <p:nvPr>
            <p:ph type="sldNum" sz="quarter" idx="12"/>
          </p:nvPr>
        </p:nvSpPr>
        <p:spPr/>
        <p:txBody>
          <a:bodyPr/>
          <a:lstStyle>
            <a:lvl1pPr>
              <a:defRPr sz="1400"/>
            </a:lvl1pPr>
          </a:lstStyle>
          <a:p>
            <a:fld id="{1EDCE9F5-3155-4799-A70E-4B295228D5AE}" type="slidenum">
              <a:rPr lang="en-US" smtClean="0"/>
              <a:pPr/>
              <a:t>‹#›</a:t>
            </a:fld>
            <a:endParaRPr lang="en-US"/>
          </a:p>
        </p:txBody>
      </p:sp>
      <p:sp>
        <p:nvSpPr>
          <p:cNvPr id="8" name="Text Placeholder 7">
            <a:extLst>
              <a:ext uri="{FF2B5EF4-FFF2-40B4-BE49-F238E27FC236}">
                <a16:creationId xmlns:a16="http://schemas.microsoft.com/office/drawing/2014/main" id="{51CEB808-A65E-439C-A8F2-8BF02C9FFDA0}"/>
              </a:ext>
            </a:extLst>
          </p:cNvPr>
          <p:cNvSpPr>
            <a:spLocks noGrp="1"/>
          </p:cNvSpPr>
          <p:nvPr>
            <p:ph type="body" sz="quarter" idx="13"/>
          </p:nvPr>
        </p:nvSpPr>
        <p:spPr>
          <a:xfrm>
            <a:off x="356385" y="995074"/>
            <a:ext cx="9717255" cy="503238"/>
          </a:xfrm>
        </p:spPr>
        <p:txBody>
          <a:bodyPr>
            <a:normAutofit/>
          </a:bodyPr>
          <a:lstStyle>
            <a:lvl1pPr>
              <a:defRPr sz="2400">
                <a:solidFill>
                  <a:schemeClr val="tx1">
                    <a:lumMod val="65000"/>
                    <a:lumOff val="35000"/>
                  </a:schemeClr>
                </a:solidFill>
                <a:latin typeface="+mj-lt"/>
              </a:defRPr>
            </a:lvl1pPr>
          </a:lstStyle>
          <a:p>
            <a:pPr lvl="0"/>
            <a:r>
              <a:rPr lang="en-US" dirty="0"/>
              <a:t>Click to edit Master text styles</a:t>
            </a:r>
          </a:p>
        </p:txBody>
      </p:sp>
    </p:spTree>
    <p:extLst>
      <p:ext uri="{BB962C8B-B14F-4D97-AF65-F5344CB8AC3E}">
        <p14:creationId xmlns:p14="http://schemas.microsoft.com/office/powerpoint/2010/main" val="80294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58E3-1133-4B5A-A511-E47662EB4E76}"/>
              </a:ext>
            </a:extLst>
          </p:cNvPr>
          <p:cNvSpPr>
            <a:spLocks noGrp="1"/>
          </p:cNvSpPr>
          <p:nvPr>
            <p:ph type="title"/>
          </p:nvPr>
        </p:nvSpPr>
        <p:spPr>
          <a:xfrm>
            <a:off x="356385" y="365125"/>
            <a:ext cx="10515600" cy="590839"/>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342879ED-5C36-4DF4-B955-39234ADB592A}"/>
              </a:ext>
            </a:extLst>
          </p:cNvPr>
          <p:cNvSpPr>
            <a:spLocks noGrp="1"/>
          </p:cNvSpPr>
          <p:nvPr>
            <p:ph idx="1"/>
          </p:nvPr>
        </p:nvSpPr>
        <p:spPr>
          <a:xfrm>
            <a:off x="356385" y="1111641"/>
            <a:ext cx="10515600" cy="49634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DFB783E-971A-4280-974E-9BF8B49FE7C1}"/>
              </a:ext>
            </a:extLst>
          </p:cNvPr>
          <p:cNvSpPr>
            <a:spLocks noGrp="1"/>
          </p:cNvSpPr>
          <p:nvPr>
            <p:ph type="ftr" sz="quarter" idx="11"/>
          </p:nvPr>
        </p:nvSpPr>
        <p:spPr/>
        <p:txBody>
          <a:bodyPr/>
          <a:lstStyle>
            <a:lvl1pPr>
              <a:defRPr sz="1400"/>
            </a:lvl1pPr>
          </a:lstStyle>
          <a:p>
            <a:r>
              <a:rPr lang="en-US"/>
              <a:t>Madi Lab | Tel-Aviv University</a:t>
            </a:r>
            <a:endParaRPr lang="en-US" dirty="0"/>
          </a:p>
        </p:txBody>
      </p:sp>
      <p:sp>
        <p:nvSpPr>
          <p:cNvPr id="6" name="Slide Number Placeholder 5">
            <a:extLst>
              <a:ext uri="{FF2B5EF4-FFF2-40B4-BE49-F238E27FC236}">
                <a16:creationId xmlns:a16="http://schemas.microsoft.com/office/drawing/2014/main" id="{D069A50E-C7E0-4F9B-B027-F0A7572C5B67}"/>
              </a:ext>
            </a:extLst>
          </p:cNvPr>
          <p:cNvSpPr>
            <a:spLocks noGrp="1"/>
          </p:cNvSpPr>
          <p:nvPr>
            <p:ph type="sldNum" sz="quarter" idx="12"/>
          </p:nvPr>
        </p:nvSpPr>
        <p:spPr/>
        <p:txBody>
          <a:bodyPr/>
          <a:lstStyle>
            <a:lvl1pPr>
              <a:defRPr sz="1400"/>
            </a:lvl1pPr>
          </a:lstStyle>
          <a:p>
            <a:fld id="{1EDCE9F5-3155-4799-A70E-4B295228D5AE}" type="slidenum">
              <a:rPr lang="en-US" smtClean="0"/>
              <a:pPr/>
              <a:t>‹#›</a:t>
            </a:fld>
            <a:endParaRPr lang="en-US"/>
          </a:p>
        </p:txBody>
      </p:sp>
    </p:spTree>
    <p:extLst>
      <p:ext uri="{BB962C8B-B14F-4D97-AF65-F5344CB8AC3E}">
        <p14:creationId xmlns:p14="http://schemas.microsoft.com/office/powerpoint/2010/main" val="410348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258E3-1133-4B5A-A511-E47662EB4E76}"/>
              </a:ext>
            </a:extLst>
          </p:cNvPr>
          <p:cNvSpPr>
            <a:spLocks noGrp="1"/>
          </p:cNvSpPr>
          <p:nvPr>
            <p:ph type="title"/>
          </p:nvPr>
        </p:nvSpPr>
        <p:spPr>
          <a:xfrm>
            <a:off x="356385" y="365125"/>
            <a:ext cx="9877275" cy="59083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42879ED-5C36-4DF4-B955-39234ADB592A}"/>
              </a:ext>
            </a:extLst>
          </p:cNvPr>
          <p:cNvSpPr>
            <a:spLocks noGrp="1"/>
          </p:cNvSpPr>
          <p:nvPr>
            <p:ph idx="1"/>
          </p:nvPr>
        </p:nvSpPr>
        <p:spPr>
          <a:xfrm>
            <a:off x="356385" y="1825625"/>
            <a:ext cx="440611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BDFB783E-971A-4280-974E-9BF8B49FE7C1}"/>
              </a:ext>
            </a:extLst>
          </p:cNvPr>
          <p:cNvSpPr>
            <a:spLocks noGrp="1"/>
          </p:cNvSpPr>
          <p:nvPr>
            <p:ph type="ftr" sz="quarter" idx="11"/>
          </p:nvPr>
        </p:nvSpPr>
        <p:spPr/>
        <p:txBody>
          <a:bodyPr/>
          <a:lstStyle>
            <a:lvl1pPr>
              <a:defRPr sz="1400"/>
            </a:lvl1pPr>
          </a:lstStyle>
          <a:p>
            <a:r>
              <a:rPr lang="en-US"/>
              <a:t>Madi Lab | Tel-Aviv University</a:t>
            </a:r>
            <a:endParaRPr lang="en-US" dirty="0"/>
          </a:p>
        </p:txBody>
      </p:sp>
      <p:sp>
        <p:nvSpPr>
          <p:cNvPr id="6" name="Slide Number Placeholder 5">
            <a:extLst>
              <a:ext uri="{FF2B5EF4-FFF2-40B4-BE49-F238E27FC236}">
                <a16:creationId xmlns:a16="http://schemas.microsoft.com/office/drawing/2014/main" id="{D069A50E-C7E0-4F9B-B027-F0A7572C5B67}"/>
              </a:ext>
            </a:extLst>
          </p:cNvPr>
          <p:cNvSpPr>
            <a:spLocks noGrp="1"/>
          </p:cNvSpPr>
          <p:nvPr>
            <p:ph type="sldNum" sz="quarter" idx="12"/>
          </p:nvPr>
        </p:nvSpPr>
        <p:spPr/>
        <p:txBody>
          <a:bodyPr/>
          <a:lstStyle>
            <a:lvl1pPr>
              <a:defRPr sz="1400"/>
            </a:lvl1pPr>
          </a:lstStyle>
          <a:p>
            <a:fld id="{1EDCE9F5-3155-4799-A70E-4B295228D5AE}" type="slidenum">
              <a:rPr lang="en-US" smtClean="0"/>
              <a:pPr/>
              <a:t>‹#›</a:t>
            </a:fld>
            <a:endParaRPr lang="en-US"/>
          </a:p>
        </p:txBody>
      </p:sp>
      <p:sp>
        <p:nvSpPr>
          <p:cNvPr id="8" name="Text Placeholder 7">
            <a:extLst>
              <a:ext uri="{FF2B5EF4-FFF2-40B4-BE49-F238E27FC236}">
                <a16:creationId xmlns:a16="http://schemas.microsoft.com/office/drawing/2014/main" id="{51CEB808-A65E-439C-A8F2-8BF02C9FFDA0}"/>
              </a:ext>
            </a:extLst>
          </p:cNvPr>
          <p:cNvSpPr>
            <a:spLocks noGrp="1"/>
          </p:cNvSpPr>
          <p:nvPr>
            <p:ph type="body" sz="quarter" idx="13"/>
          </p:nvPr>
        </p:nvSpPr>
        <p:spPr>
          <a:xfrm>
            <a:off x="356385" y="995074"/>
            <a:ext cx="9877275" cy="503238"/>
          </a:xfrm>
        </p:spPr>
        <p:txBody>
          <a:bodyPr>
            <a:normAutofit/>
          </a:bodyPr>
          <a:lstStyle>
            <a:lvl1pPr>
              <a:defRPr sz="2400">
                <a:solidFill>
                  <a:schemeClr val="tx1">
                    <a:lumMod val="65000"/>
                    <a:lumOff val="35000"/>
                  </a:schemeClr>
                </a:solidFill>
                <a:latin typeface="+mj-lt"/>
              </a:defRPr>
            </a:lvl1pPr>
          </a:lstStyle>
          <a:p>
            <a:pPr lvl="0"/>
            <a:r>
              <a:rPr lang="en-US"/>
              <a:t>Click to edit Master text styles</a:t>
            </a:r>
          </a:p>
        </p:txBody>
      </p:sp>
      <p:sp>
        <p:nvSpPr>
          <p:cNvPr id="11" name="Picture Placeholder 10">
            <a:extLst>
              <a:ext uri="{FF2B5EF4-FFF2-40B4-BE49-F238E27FC236}">
                <a16:creationId xmlns:a16="http://schemas.microsoft.com/office/drawing/2014/main" id="{B6BCC76E-16F0-41B3-90CC-A2D5A8F16900}"/>
              </a:ext>
            </a:extLst>
          </p:cNvPr>
          <p:cNvSpPr>
            <a:spLocks noGrp="1"/>
          </p:cNvSpPr>
          <p:nvPr>
            <p:ph type="pic" sz="quarter" idx="14"/>
          </p:nvPr>
        </p:nvSpPr>
        <p:spPr>
          <a:xfrm>
            <a:off x="5021580" y="1917065"/>
            <a:ext cx="6713538" cy="3911600"/>
          </a:xfrm>
          <a:blipFill>
            <a:blip r:embed="rId2" cstate="screen">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a:fillRect/>
            </a:stretch>
          </a:blipFill>
        </p:spPr>
        <p:txBody>
          <a:bodyPr/>
          <a:lstStyle/>
          <a:p>
            <a:r>
              <a:rPr lang="en-US"/>
              <a:t>Click icon to add picture</a:t>
            </a:r>
          </a:p>
        </p:txBody>
      </p:sp>
    </p:spTree>
    <p:extLst>
      <p:ext uri="{BB962C8B-B14F-4D97-AF65-F5344CB8AC3E}">
        <p14:creationId xmlns:p14="http://schemas.microsoft.com/office/powerpoint/2010/main" val="139074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EFA99-B50C-45D5-99D1-AF123ABA995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C8B837-E8A7-40B7-88AA-8C19911185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1BF380B6-FA81-4BAF-B27B-65B5C5F710F5}"/>
              </a:ext>
            </a:extLst>
          </p:cNvPr>
          <p:cNvSpPr>
            <a:spLocks noGrp="1"/>
          </p:cNvSpPr>
          <p:nvPr>
            <p:ph type="ftr" sz="quarter" idx="11"/>
          </p:nvPr>
        </p:nvSpPr>
        <p:spPr/>
        <p:txBody>
          <a:bodyPr/>
          <a:lstStyle>
            <a:lvl1pPr>
              <a:defRPr sz="1400"/>
            </a:lvl1pPr>
          </a:lstStyle>
          <a:p>
            <a:r>
              <a:rPr lang="en-US"/>
              <a:t>Madi Lab | Tel-Aviv University</a:t>
            </a:r>
            <a:endParaRPr lang="en-US" dirty="0"/>
          </a:p>
        </p:txBody>
      </p:sp>
      <p:sp>
        <p:nvSpPr>
          <p:cNvPr id="6" name="Slide Number Placeholder 5">
            <a:extLst>
              <a:ext uri="{FF2B5EF4-FFF2-40B4-BE49-F238E27FC236}">
                <a16:creationId xmlns:a16="http://schemas.microsoft.com/office/drawing/2014/main" id="{1719896B-0B03-45AD-9081-475FD7F8113C}"/>
              </a:ext>
            </a:extLst>
          </p:cNvPr>
          <p:cNvSpPr>
            <a:spLocks noGrp="1"/>
          </p:cNvSpPr>
          <p:nvPr>
            <p:ph type="sldNum" sz="quarter" idx="12"/>
          </p:nvPr>
        </p:nvSpPr>
        <p:spPr/>
        <p:txBody>
          <a:bodyPr/>
          <a:lstStyle/>
          <a:p>
            <a:fld id="{1EDCE9F5-3155-4799-A70E-4B295228D5AE}" type="slidenum">
              <a:rPr lang="en-US" smtClean="0"/>
              <a:t>‹#›</a:t>
            </a:fld>
            <a:endParaRPr lang="en-US"/>
          </a:p>
        </p:txBody>
      </p:sp>
    </p:spTree>
    <p:extLst>
      <p:ext uri="{BB962C8B-B14F-4D97-AF65-F5344CB8AC3E}">
        <p14:creationId xmlns:p14="http://schemas.microsoft.com/office/powerpoint/2010/main" val="282145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1090F-311C-447E-8D70-B554BAC0EE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BB26FF-E3E8-4EF2-A399-3C67D49EA3B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E0D0BB3-5525-4692-909C-BE1EA13F4A7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EAC9E6CE-A36B-4074-84A7-6C3FE1A6FEBE}"/>
              </a:ext>
            </a:extLst>
          </p:cNvPr>
          <p:cNvSpPr>
            <a:spLocks noGrp="1"/>
          </p:cNvSpPr>
          <p:nvPr>
            <p:ph type="ftr" sz="quarter" idx="11"/>
          </p:nvPr>
        </p:nvSpPr>
        <p:spPr/>
        <p:txBody>
          <a:bodyPr/>
          <a:lstStyle>
            <a:lvl1pPr>
              <a:defRPr sz="1400"/>
            </a:lvl1pPr>
          </a:lstStyle>
          <a:p>
            <a:r>
              <a:rPr lang="en-US"/>
              <a:t>Madi Lab | Tel-Aviv University</a:t>
            </a:r>
            <a:endParaRPr lang="en-US" dirty="0"/>
          </a:p>
        </p:txBody>
      </p:sp>
      <p:sp>
        <p:nvSpPr>
          <p:cNvPr id="7" name="Slide Number Placeholder 6">
            <a:extLst>
              <a:ext uri="{FF2B5EF4-FFF2-40B4-BE49-F238E27FC236}">
                <a16:creationId xmlns:a16="http://schemas.microsoft.com/office/drawing/2014/main" id="{3E6B87A5-ED85-4E5E-9F26-DE9769808B7A}"/>
              </a:ext>
            </a:extLst>
          </p:cNvPr>
          <p:cNvSpPr>
            <a:spLocks noGrp="1"/>
          </p:cNvSpPr>
          <p:nvPr>
            <p:ph type="sldNum" sz="quarter" idx="12"/>
          </p:nvPr>
        </p:nvSpPr>
        <p:spPr/>
        <p:txBody>
          <a:bodyPr/>
          <a:lstStyle/>
          <a:p>
            <a:fld id="{1EDCE9F5-3155-4799-A70E-4B295228D5AE}" type="slidenum">
              <a:rPr lang="en-US" smtClean="0"/>
              <a:t>‹#›</a:t>
            </a:fld>
            <a:endParaRPr lang="en-US"/>
          </a:p>
        </p:txBody>
      </p:sp>
    </p:spTree>
    <p:extLst>
      <p:ext uri="{BB962C8B-B14F-4D97-AF65-F5344CB8AC3E}">
        <p14:creationId xmlns:p14="http://schemas.microsoft.com/office/powerpoint/2010/main" val="359881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B4A2C-5AFB-441F-951D-B581F69C5910}"/>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7AA7B93-133B-433B-BC8C-50913CF8E9DA}"/>
              </a:ext>
            </a:extLst>
          </p:cNvPr>
          <p:cNvSpPr>
            <a:spLocks noGrp="1"/>
          </p:cNvSpPr>
          <p:nvPr>
            <p:ph type="ftr" sz="quarter" idx="11"/>
          </p:nvPr>
        </p:nvSpPr>
        <p:spPr/>
        <p:txBody>
          <a:bodyPr/>
          <a:lstStyle>
            <a:lvl1pPr>
              <a:defRPr sz="1400"/>
            </a:lvl1pPr>
          </a:lstStyle>
          <a:p>
            <a:r>
              <a:rPr lang="en-US"/>
              <a:t>Madi Lab | Tel-Aviv University</a:t>
            </a:r>
            <a:endParaRPr lang="en-US" dirty="0"/>
          </a:p>
        </p:txBody>
      </p:sp>
      <p:sp>
        <p:nvSpPr>
          <p:cNvPr id="5" name="Slide Number Placeholder 4">
            <a:extLst>
              <a:ext uri="{FF2B5EF4-FFF2-40B4-BE49-F238E27FC236}">
                <a16:creationId xmlns:a16="http://schemas.microsoft.com/office/drawing/2014/main" id="{4A6C7DD0-244D-4BDA-9E7F-BB2EC8CC0802}"/>
              </a:ext>
            </a:extLst>
          </p:cNvPr>
          <p:cNvSpPr>
            <a:spLocks noGrp="1"/>
          </p:cNvSpPr>
          <p:nvPr>
            <p:ph type="sldNum" sz="quarter" idx="12"/>
          </p:nvPr>
        </p:nvSpPr>
        <p:spPr/>
        <p:txBody>
          <a:bodyPr/>
          <a:lstStyle/>
          <a:p>
            <a:fld id="{1EDCE9F5-3155-4799-A70E-4B295228D5AE}" type="slidenum">
              <a:rPr lang="en-US" smtClean="0"/>
              <a:t>‹#›</a:t>
            </a:fld>
            <a:endParaRPr lang="en-US"/>
          </a:p>
        </p:txBody>
      </p:sp>
    </p:spTree>
    <p:extLst>
      <p:ext uri="{BB962C8B-B14F-4D97-AF65-F5344CB8AC3E}">
        <p14:creationId xmlns:p14="http://schemas.microsoft.com/office/powerpoint/2010/main" val="207916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87D06C-BC43-46A7-B5FF-56EF4FA65A0A}"/>
              </a:ext>
            </a:extLst>
          </p:cNvPr>
          <p:cNvSpPr>
            <a:spLocks noGrp="1"/>
          </p:cNvSpPr>
          <p:nvPr>
            <p:ph type="title"/>
          </p:nvPr>
        </p:nvSpPr>
        <p:spPr>
          <a:xfrm>
            <a:off x="356385" y="365125"/>
            <a:ext cx="9785835" cy="59083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FEA9B5BC-072B-47FD-99B2-EE6F7CB34351}"/>
              </a:ext>
            </a:extLst>
          </p:cNvPr>
          <p:cNvSpPr>
            <a:spLocks noGrp="1"/>
          </p:cNvSpPr>
          <p:nvPr>
            <p:ph type="body" idx="1"/>
          </p:nvPr>
        </p:nvSpPr>
        <p:spPr>
          <a:xfrm>
            <a:off x="356385" y="1314181"/>
            <a:ext cx="10515600" cy="48627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3000700F-6E03-414A-939C-D39383969655}"/>
              </a:ext>
            </a:extLst>
          </p:cNvPr>
          <p:cNvSpPr>
            <a:spLocks noGrp="1"/>
          </p:cNvSpPr>
          <p:nvPr>
            <p:ph type="ftr" sz="quarter" idx="3"/>
          </p:nvPr>
        </p:nvSpPr>
        <p:spPr>
          <a:xfrm>
            <a:off x="356384" y="6417310"/>
            <a:ext cx="5411955" cy="365125"/>
          </a:xfrm>
          <a:prstGeom prst="rect">
            <a:avLst/>
          </a:prstGeom>
        </p:spPr>
        <p:txBody>
          <a:bodyPr vert="horz" lIns="91440" tIns="45720" rIns="91440" bIns="45720" rtlCol="0" anchor="ctr"/>
          <a:lstStyle>
            <a:lvl1pPr algn="l">
              <a:defRPr sz="1400" b="0">
                <a:solidFill>
                  <a:schemeClr val="tx1">
                    <a:tint val="75000"/>
                  </a:schemeClr>
                </a:solidFill>
              </a:defRPr>
            </a:lvl1pPr>
          </a:lstStyle>
          <a:p>
            <a:r>
              <a:rPr lang="en-US"/>
              <a:t>Madi Lab | Tel-Aviv University</a:t>
            </a:r>
            <a:endParaRPr lang="en-US" b="0" dirty="0"/>
          </a:p>
        </p:txBody>
      </p:sp>
      <p:sp>
        <p:nvSpPr>
          <p:cNvPr id="6" name="Slide Number Placeholder 5">
            <a:extLst>
              <a:ext uri="{FF2B5EF4-FFF2-40B4-BE49-F238E27FC236}">
                <a16:creationId xmlns:a16="http://schemas.microsoft.com/office/drawing/2014/main" id="{341A4280-AFB6-4874-9405-6F1069F370EB}"/>
              </a:ext>
            </a:extLst>
          </p:cNvPr>
          <p:cNvSpPr>
            <a:spLocks noGrp="1"/>
          </p:cNvSpPr>
          <p:nvPr>
            <p:ph type="sldNum" sz="quarter" idx="4"/>
          </p:nvPr>
        </p:nvSpPr>
        <p:spPr>
          <a:xfrm>
            <a:off x="9103499" y="642493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1EDCE9F5-3155-4799-A70E-4B295228D5AE}" type="slidenum">
              <a:rPr lang="en-US" smtClean="0"/>
              <a:pPr/>
              <a:t>‹#›</a:t>
            </a:fld>
            <a:endParaRPr lang="en-US"/>
          </a:p>
        </p:txBody>
      </p:sp>
      <p:cxnSp>
        <p:nvCxnSpPr>
          <p:cNvPr id="8" name="Straight Connector 7">
            <a:extLst>
              <a:ext uri="{FF2B5EF4-FFF2-40B4-BE49-F238E27FC236}">
                <a16:creationId xmlns:a16="http://schemas.microsoft.com/office/drawing/2014/main" id="{55371D15-11DD-4745-B525-D44960101878}"/>
              </a:ext>
            </a:extLst>
          </p:cNvPr>
          <p:cNvCxnSpPr>
            <a:cxnSpLocks/>
          </p:cNvCxnSpPr>
          <p:nvPr userDrawn="1"/>
        </p:nvCxnSpPr>
        <p:spPr>
          <a:xfrm>
            <a:off x="467221" y="6268489"/>
            <a:ext cx="11257558" cy="0"/>
          </a:xfrm>
          <a:prstGeom prst="line">
            <a:avLst/>
          </a:prstGeom>
          <a:ln w="12700" cap="rnd">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4">
            <a:extLst>
              <a:ext uri="{FF2B5EF4-FFF2-40B4-BE49-F238E27FC236}">
                <a16:creationId xmlns:a16="http://schemas.microsoft.com/office/drawing/2014/main" id="{F89C54A1-9DF2-D140-BCB3-3E1D944403E9}"/>
              </a:ext>
            </a:extLst>
          </p:cNvPr>
          <p:cNvPicPr>
            <a:picLocks noChangeAspect="1"/>
          </p:cNvPicPr>
          <p:nvPr userDrawn="1"/>
        </p:nvPicPr>
        <p:blipFill>
          <a:blip r:embed="rId12"/>
          <a:stretch>
            <a:fillRect/>
          </a:stretch>
        </p:blipFill>
        <p:spPr>
          <a:xfrm>
            <a:off x="10166287" y="314700"/>
            <a:ext cx="1659875" cy="558463"/>
          </a:xfrm>
          <a:prstGeom prst="rect">
            <a:avLst/>
          </a:prstGeom>
        </p:spPr>
      </p:pic>
    </p:spTree>
    <p:extLst>
      <p:ext uri="{BB962C8B-B14F-4D97-AF65-F5344CB8AC3E}">
        <p14:creationId xmlns:p14="http://schemas.microsoft.com/office/powerpoint/2010/main" val="2108150669"/>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3" r:id="rId4"/>
    <p:sldLayoutId id="2147483662" r:id="rId5"/>
    <p:sldLayoutId id="2147483660" r:id="rId6"/>
    <p:sldLayoutId id="2147483651" r:id="rId7"/>
    <p:sldLayoutId id="2147483652" r:id="rId8"/>
    <p:sldLayoutId id="2147483654" r:id="rId9"/>
    <p:sldLayoutId id="2147483655"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0" indent="0" algn="l" defTabSz="914400" rtl="0" eaLnBrk="1" latinLnBrk="0" hangingPunct="1">
        <a:lnSpc>
          <a:spcPts val="23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ts val="23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3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 Id="rId5" Type="http://schemas.openxmlformats.org/officeDocument/2006/relationships/image" Target="../media/image67.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8.jpg"/><Relationship Id="rId7" Type="http://schemas.microsoft.com/office/2007/relationships/hdphoto" Target="../media/hdphoto3.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0.png"/><Relationship Id="rId5" Type="http://schemas.microsoft.com/office/2007/relationships/hdphoto" Target="../media/hdphoto2.wdp"/><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D1C9341-64B1-BA43-B653-CE87E754046D}"/>
              </a:ext>
            </a:extLst>
          </p:cNvPr>
          <p:cNvSpPr>
            <a:spLocks noGrp="1"/>
          </p:cNvSpPr>
          <p:nvPr>
            <p:ph type="ctrTitle"/>
          </p:nvPr>
        </p:nvSpPr>
        <p:spPr>
          <a:xfrm>
            <a:off x="434405" y="1827426"/>
            <a:ext cx="10457458" cy="3757827"/>
          </a:xfrm>
        </p:spPr>
        <p:txBody>
          <a:bodyPr>
            <a:noAutofit/>
          </a:bodyPr>
          <a:lstStyle/>
          <a:p>
            <a:pPr algn="ctr"/>
            <a:r>
              <a:rPr lang="en-GB" sz="4400" dirty="0">
                <a:solidFill>
                  <a:srgbClr val="424242"/>
                </a:solidFill>
              </a:rPr>
              <a:t>Adoptive cell therapy(ACT) </a:t>
            </a:r>
            <a:br>
              <a:rPr lang="en-GB" sz="4400" dirty="0">
                <a:solidFill>
                  <a:srgbClr val="424242"/>
                </a:solidFill>
              </a:rPr>
            </a:br>
            <a:r>
              <a:rPr lang="en-GB" sz="4400" dirty="0">
                <a:solidFill>
                  <a:srgbClr val="424242"/>
                </a:solidFill>
              </a:rPr>
              <a:t>using </a:t>
            </a:r>
            <a:r>
              <a:rPr lang="en-GB" sz="4400" dirty="0" err="1">
                <a:solidFill>
                  <a:srgbClr val="424242"/>
                </a:solidFill>
              </a:rPr>
              <a:t>tumor</a:t>
            </a:r>
            <a:r>
              <a:rPr lang="en-GB" sz="4400" dirty="0">
                <a:solidFill>
                  <a:srgbClr val="424242"/>
                </a:solidFill>
              </a:rPr>
              <a:t> infiltrating </a:t>
            </a:r>
            <a:r>
              <a:rPr lang="en-GB" sz="4400" dirty="0" err="1">
                <a:solidFill>
                  <a:srgbClr val="424242"/>
                </a:solidFill>
              </a:rPr>
              <a:t>Tcells</a:t>
            </a:r>
            <a:r>
              <a:rPr lang="en-GB" sz="4400" dirty="0">
                <a:solidFill>
                  <a:srgbClr val="424242"/>
                </a:solidFill>
              </a:rPr>
              <a:t>(TILs)</a:t>
            </a:r>
            <a:br>
              <a:rPr lang="en-US" sz="3600" dirty="0"/>
            </a:br>
            <a:br>
              <a:rPr lang="en-US" sz="3600" dirty="0"/>
            </a:br>
            <a:r>
              <a:rPr lang="en-US" sz="3600" dirty="0">
                <a:solidFill>
                  <a:srgbClr val="757575"/>
                </a:solidFill>
              </a:rPr>
              <a:t>Madi Lab</a:t>
            </a:r>
            <a:br>
              <a:rPr lang="en-US" sz="4400" dirty="0">
                <a:solidFill>
                  <a:srgbClr val="757575"/>
                </a:solidFill>
              </a:rPr>
            </a:br>
            <a:r>
              <a:rPr lang="en-US" sz="2400" dirty="0">
                <a:solidFill>
                  <a:schemeClr val="accent2">
                    <a:lumMod val="50000"/>
                  </a:schemeClr>
                </a:solidFill>
              </a:rPr>
              <a:t>Department of Pathology, School of Medicine </a:t>
            </a:r>
            <a:br>
              <a:rPr lang="en-US" sz="2400" dirty="0">
                <a:solidFill>
                  <a:schemeClr val="accent2">
                    <a:lumMod val="50000"/>
                  </a:schemeClr>
                </a:solidFill>
              </a:rPr>
            </a:br>
            <a:r>
              <a:rPr lang="en-US" sz="2400" dirty="0">
                <a:solidFill>
                  <a:schemeClr val="accent2">
                    <a:lumMod val="50000"/>
                  </a:schemeClr>
                </a:solidFill>
              </a:rPr>
              <a:t>Tel Aviv University</a:t>
            </a:r>
            <a:endParaRPr lang="en-IL" sz="3600" dirty="0">
              <a:solidFill>
                <a:schemeClr val="accent2">
                  <a:lumMod val="50000"/>
                </a:schemeClr>
              </a:solidFill>
            </a:endParaRPr>
          </a:p>
        </p:txBody>
      </p:sp>
    </p:spTree>
    <p:extLst>
      <p:ext uri="{BB962C8B-B14F-4D97-AF65-F5344CB8AC3E}">
        <p14:creationId xmlns:p14="http://schemas.microsoft.com/office/powerpoint/2010/main" val="261656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863C5-0E3A-4F06-A1D7-CF93DC858F09}"/>
              </a:ext>
            </a:extLst>
          </p:cNvPr>
          <p:cNvSpPr>
            <a:spLocks noGrp="1"/>
          </p:cNvSpPr>
          <p:nvPr>
            <p:ph type="title"/>
          </p:nvPr>
        </p:nvSpPr>
        <p:spPr/>
        <p:txBody>
          <a:bodyPr/>
          <a:lstStyle/>
          <a:p>
            <a:r>
              <a:rPr lang="en-US" dirty="0"/>
              <a:t>Higher CD8/CD4 ratio in responders</a:t>
            </a:r>
          </a:p>
        </p:txBody>
      </p:sp>
      <p:sp>
        <p:nvSpPr>
          <p:cNvPr id="3" name="Footer Placeholder 2">
            <a:extLst>
              <a:ext uri="{FF2B5EF4-FFF2-40B4-BE49-F238E27FC236}">
                <a16:creationId xmlns:a16="http://schemas.microsoft.com/office/drawing/2014/main" id="{FE367E11-0609-4277-A53E-B37CF837362F}"/>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665BDAF1-BAD7-4B41-B896-7AEC135026BB}"/>
              </a:ext>
            </a:extLst>
          </p:cNvPr>
          <p:cNvSpPr>
            <a:spLocks noGrp="1"/>
          </p:cNvSpPr>
          <p:nvPr>
            <p:ph type="sldNum" sz="quarter" idx="12"/>
          </p:nvPr>
        </p:nvSpPr>
        <p:spPr/>
        <p:txBody>
          <a:bodyPr/>
          <a:lstStyle/>
          <a:p>
            <a:fld id="{1EDCE9F5-3155-4799-A70E-4B295228D5AE}" type="slidenum">
              <a:rPr lang="en-US" smtClean="0"/>
              <a:pPr/>
              <a:t>10</a:t>
            </a:fld>
            <a:endParaRPr lang="en-US"/>
          </a:p>
        </p:txBody>
      </p:sp>
      <p:sp>
        <p:nvSpPr>
          <p:cNvPr id="5" name="Text Placeholder 4">
            <a:extLst>
              <a:ext uri="{FF2B5EF4-FFF2-40B4-BE49-F238E27FC236}">
                <a16:creationId xmlns:a16="http://schemas.microsoft.com/office/drawing/2014/main" id="{DA89ED62-9ADD-49F2-8A27-6E1B63F3300A}"/>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2EFEC363-B1FC-4064-88F5-E97B44A6179C}"/>
              </a:ext>
            </a:extLst>
          </p:cNvPr>
          <p:cNvSpPr txBox="1"/>
          <p:nvPr/>
        </p:nvSpPr>
        <p:spPr>
          <a:xfrm>
            <a:off x="356384" y="1943100"/>
            <a:ext cx="8787616" cy="646331"/>
          </a:xfrm>
          <a:prstGeom prst="rect">
            <a:avLst/>
          </a:prstGeom>
          <a:noFill/>
        </p:spPr>
        <p:txBody>
          <a:bodyPr wrap="square">
            <a:spAutoFit/>
          </a:bodyPr>
          <a:lstStyle/>
          <a:p>
            <a:pPr marL="285750" indent="-285750">
              <a:buFont typeface="Arial" panose="020B0604020202020204" pitchFamily="34" charset="0"/>
              <a:buChar char="•"/>
            </a:pPr>
            <a:r>
              <a:rPr lang="en-US" dirty="0"/>
              <a:t>In responders : 12.278 </a:t>
            </a:r>
          </a:p>
          <a:p>
            <a:pPr marL="285750" indent="-285750">
              <a:buFont typeface="Arial" panose="020B0604020202020204" pitchFamily="34" charset="0"/>
              <a:buChar char="•"/>
            </a:pPr>
            <a:r>
              <a:rPr lang="en-US" dirty="0"/>
              <a:t>In non-responders : 0.708</a:t>
            </a:r>
          </a:p>
        </p:txBody>
      </p:sp>
    </p:spTree>
    <p:extLst>
      <p:ext uri="{BB962C8B-B14F-4D97-AF65-F5344CB8AC3E}">
        <p14:creationId xmlns:p14="http://schemas.microsoft.com/office/powerpoint/2010/main" val="243991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76F7F-0D2F-4147-AF23-B4876F820D1E}"/>
              </a:ext>
            </a:extLst>
          </p:cNvPr>
          <p:cNvSpPr>
            <a:spLocks noGrp="1"/>
          </p:cNvSpPr>
          <p:nvPr>
            <p:ph type="title"/>
          </p:nvPr>
        </p:nvSpPr>
        <p:spPr/>
        <p:txBody>
          <a:bodyPr/>
          <a:lstStyle/>
          <a:p>
            <a:r>
              <a:rPr lang="en-US" sz="3600" dirty="0"/>
              <a:t>exhaustion markers</a:t>
            </a:r>
            <a:endParaRPr lang="en-US" dirty="0"/>
          </a:p>
        </p:txBody>
      </p:sp>
      <p:sp>
        <p:nvSpPr>
          <p:cNvPr id="3" name="Footer Placeholder 2">
            <a:extLst>
              <a:ext uri="{FF2B5EF4-FFF2-40B4-BE49-F238E27FC236}">
                <a16:creationId xmlns:a16="http://schemas.microsoft.com/office/drawing/2014/main" id="{63F51085-D212-4334-859A-6872CEA0E50D}"/>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2E5E8ECF-D306-47A4-8AFF-EDF7B2596C8B}"/>
              </a:ext>
            </a:extLst>
          </p:cNvPr>
          <p:cNvSpPr>
            <a:spLocks noGrp="1"/>
          </p:cNvSpPr>
          <p:nvPr>
            <p:ph type="sldNum" sz="quarter" idx="12"/>
          </p:nvPr>
        </p:nvSpPr>
        <p:spPr/>
        <p:txBody>
          <a:bodyPr/>
          <a:lstStyle/>
          <a:p>
            <a:fld id="{1EDCE9F5-3155-4799-A70E-4B295228D5AE}" type="slidenum">
              <a:rPr lang="en-US" smtClean="0"/>
              <a:pPr/>
              <a:t>11</a:t>
            </a:fld>
            <a:endParaRPr lang="en-US"/>
          </a:p>
        </p:txBody>
      </p:sp>
      <p:sp>
        <p:nvSpPr>
          <p:cNvPr id="5" name="Text Placeholder 4">
            <a:extLst>
              <a:ext uri="{FF2B5EF4-FFF2-40B4-BE49-F238E27FC236}">
                <a16:creationId xmlns:a16="http://schemas.microsoft.com/office/drawing/2014/main" id="{0B9FFF20-1020-49B7-9911-BB8C4E647560}"/>
              </a:ext>
            </a:extLst>
          </p:cNvPr>
          <p:cNvSpPr>
            <a:spLocks noGrp="1"/>
          </p:cNvSpPr>
          <p:nvPr>
            <p:ph type="body" sz="quarter" idx="13"/>
          </p:nvPr>
        </p:nvSpPr>
        <p:spPr/>
        <p:txBody>
          <a:bodyPr/>
          <a:lstStyle/>
          <a:p>
            <a:r>
              <a:rPr lang="en-US" sz="2400" dirty="0" err="1"/>
              <a:t>Tigit</a:t>
            </a:r>
            <a:r>
              <a:rPr lang="en-US" sz="2400" dirty="0"/>
              <a:t>, Lag3, Havcr2, Tox</a:t>
            </a:r>
            <a:endParaRPr lang="en-US" dirty="0"/>
          </a:p>
        </p:txBody>
      </p:sp>
      <p:pic>
        <p:nvPicPr>
          <p:cNvPr id="6" name="Content Placeholder 5">
            <a:extLst>
              <a:ext uri="{FF2B5EF4-FFF2-40B4-BE49-F238E27FC236}">
                <a16:creationId xmlns:a16="http://schemas.microsoft.com/office/drawing/2014/main" id="{CB7FE9CC-8E30-4B8D-B7BA-672B052D1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012" y="1143367"/>
            <a:ext cx="6094704" cy="5078920"/>
          </a:xfrm>
          <a:prstGeom prst="rect">
            <a:avLst/>
          </a:prstGeom>
        </p:spPr>
      </p:pic>
    </p:spTree>
    <p:extLst>
      <p:ext uri="{BB962C8B-B14F-4D97-AF65-F5344CB8AC3E}">
        <p14:creationId xmlns:p14="http://schemas.microsoft.com/office/powerpoint/2010/main" val="37068584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6666A-C75E-465D-9ACC-5630B30AC7B9}"/>
              </a:ext>
            </a:extLst>
          </p:cNvPr>
          <p:cNvSpPr>
            <a:spLocks noGrp="1"/>
          </p:cNvSpPr>
          <p:nvPr>
            <p:ph type="title"/>
          </p:nvPr>
        </p:nvSpPr>
        <p:spPr/>
        <p:txBody>
          <a:bodyPr/>
          <a:lstStyle/>
          <a:p>
            <a:r>
              <a:rPr lang="en-US" sz="3600" dirty="0"/>
              <a:t>exhaustion markers</a:t>
            </a:r>
            <a:endParaRPr lang="en-US" dirty="0"/>
          </a:p>
        </p:txBody>
      </p:sp>
      <p:sp>
        <p:nvSpPr>
          <p:cNvPr id="3" name="Footer Placeholder 2">
            <a:extLst>
              <a:ext uri="{FF2B5EF4-FFF2-40B4-BE49-F238E27FC236}">
                <a16:creationId xmlns:a16="http://schemas.microsoft.com/office/drawing/2014/main" id="{D0358856-6B52-4FB6-93D8-617E54834CB2}"/>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AD4468EC-8B04-4FB5-8C85-2A6517F4275F}"/>
              </a:ext>
            </a:extLst>
          </p:cNvPr>
          <p:cNvSpPr>
            <a:spLocks noGrp="1"/>
          </p:cNvSpPr>
          <p:nvPr>
            <p:ph type="sldNum" sz="quarter" idx="12"/>
          </p:nvPr>
        </p:nvSpPr>
        <p:spPr/>
        <p:txBody>
          <a:bodyPr/>
          <a:lstStyle/>
          <a:p>
            <a:fld id="{1EDCE9F5-3155-4799-A70E-4B295228D5AE}" type="slidenum">
              <a:rPr lang="en-US" smtClean="0"/>
              <a:pPr/>
              <a:t>12</a:t>
            </a:fld>
            <a:endParaRPr lang="en-US"/>
          </a:p>
        </p:txBody>
      </p:sp>
      <p:sp>
        <p:nvSpPr>
          <p:cNvPr id="5" name="Text Placeholder 4">
            <a:extLst>
              <a:ext uri="{FF2B5EF4-FFF2-40B4-BE49-F238E27FC236}">
                <a16:creationId xmlns:a16="http://schemas.microsoft.com/office/drawing/2014/main" id="{20D05263-C54E-41C5-82D8-4F1DEC592934}"/>
              </a:ext>
            </a:extLst>
          </p:cNvPr>
          <p:cNvSpPr>
            <a:spLocks noGrp="1"/>
          </p:cNvSpPr>
          <p:nvPr>
            <p:ph type="body" sz="quarter" idx="13"/>
          </p:nvPr>
        </p:nvSpPr>
        <p:spPr/>
        <p:txBody>
          <a:bodyPr/>
          <a:lstStyle/>
          <a:p>
            <a:r>
              <a:rPr lang="en-US" sz="2400" dirty="0" err="1"/>
              <a:t>Tigit</a:t>
            </a:r>
            <a:r>
              <a:rPr lang="en-US" sz="2400" dirty="0"/>
              <a:t>, Lag3, Havcr2, Tox</a:t>
            </a:r>
            <a:endParaRPr lang="en-US" dirty="0"/>
          </a:p>
          <a:p>
            <a:endParaRPr lang="en-US" dirty="0"/>
          </a:p>
        </p:txBody>
      </p:sp>
      <p:pic>
        <p:nvPicPr>
          <p:cNvPr id="6" name="Content Placeholder 4">
            <a:extLst>
              <a:ext uri="{FF2B5EF4-FFF2-40B4-BE49-F238E27FC236}">
                <a16:creationId xmlns:a16="http://schemas.microsoft.com/office/drawing/2014/main" id="{031C192D-C86C-436B-A3A7-704D323812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8339" y="296682"/>
            <a:ext cx="3431119" cy="5718534"/>
          </a:xfrm>
          <a:prstGeom prst="rect">
            <a:avLst/>
          </a:prstGeom>
        </p:spPr>
      </p:pic>
    </p:spTree>
    <p:extLst>
      <p:ext uri="{BB962C8B-B14F-4D97-AF65-F5344CB8AC3E}">
        <p14:creationId xmlns:p14="http://schemas.microsoft.com/office/powerpoint/2010/main" val="293137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A980B-6449-4705-AA81-68DD9E65EC33}"/>
              </a:ext>
            </a:extLst>
          </p:cNvPr>
          <p:cNvSpPr>
            <a:spLocks noGrp="1"/>
          </p:cNvSpPr>
          <p:nvPr>
            <p:ph type="title"/>
          </p:nvPr>
        </p:nvSpPr>
        <p:spPr/>
        <p:txBody>
          <a:bodyPr>
            <a:normAutofit/>
          </a:bodyPr>
          <a:lstStyle/>
          <a:p>
            <a:r>
              <a:rPr lang="en-US" sz="3600" dirty="0"/>
              <a:t>Effector markers</a:t>
            </a:r>
            <a:endParaRPr lang="en-US" dirty="0"/>
          </a:p>
        </p:txBody>
      </p:sp>
      <p:sp>
        <p:nvSpPr>
          <p:cNvPr id="3" name="Footer Placeholder 2">
            <a:extLst>
              <a:ext uri="{FF2B5EF4-FFF2-40B4-BE49-F238E27FC236}">
                <a16:creationId xmlns:a16="http://schemas.microsoft.com/office/drawing/2014/main" id="{17B3D327-2A20-4E69-BD7A-150E1148DD76}"/>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34641CC2-0DD2-4B5A-B855-24808C2A6F05}"/>
              </a:ext>
            </a:extLst>
          </p:cNvPr>
          <p:cNvSpPr>
            <a:spLocks noGrp="1"/>
          </p:cNvSpPr>
          <p:nvPr>
            <p:ph type="sldNum" sz="quarter" idx="12"/>
          </p:nvPr>
        </p:nvSpPr>
        <p:spPr/>
        <p:txBody>
          <a:bodyPr/>
          <a:lstStyle/>
          <a:p>
            <a:fld id="{1EDCE9F5-3155-4799-A70E-4B295228D5AE}" type="slidenum">
              <a:rPr lang="en-US" smtClean="0"/>
              <a:pPr/>
              <a:t>13</a:t>
            </a:fld>
            <a:endParaRPr lang="en-US"/>
          </a:p>
        </p:txBody>
      </p:sp>
      <p:sp>
        <p:nvSpPr>
          <p:cNvPr id="5" name="Text Placeholder 4">
            <a:extLst>
              <a:ext uri="{FF2B5EF4-FFF2-40B4-BE49-F238E27FC236}">
                <a16:creationId xmlns:a16="http://schemas.microsoft.com/office/drawing/2014/main" id="{70D8A0B6-BB60-420A-90C1-21D7B4E94A27}"/>
              </a:ext>
            </a:extLst>
          </p:cNvPr>
          <p:cNvSpPr>
            <a:spLocks noGrp="1"/>
          </p:cNvSpPr>
          <p:nvPr>
            <p:ph type="body" sz="quarter" idx="13"/>
          </p:nvPr>
        </p:nvSpPr>
        <p:spPr/>
        <p:txBody>
          <a:bodyPr/>
          <a:lstStyle/>
          <a:p>
            <a:r>
              <a:rPr lang="en-US" sz="2400" dirty="0" err="1"/>
              <a:t>Gzmb</a:t>
            </a:r>
            <a:r>
              <a:rPr lang="en-US" sz="2400" dirty="0"/>
              <a:t>, Prf1, </a:t>
            </a:r>
            <a:r>
              <a:rPr lang="en-US" sz="2400" dirty="0" err="1"/>
              <a:t>Ifng</a:t>
            </a:r>
            <a:r>
              <a:rPr lang="en-US" sz="2400" dirty="0"/>
              <a:t>, </a:t>
            </a:r>
            <a:r>
              <a:rPr lang="en-US" sz="2400" dirty="0" err="1"/>
              <a:t>Tnf</a:t>
            </a:r>
            <a:r>
              <a:rPr lang="en-US" sz="2400" dirty="0"/>
              <a:t>, </a:t>
            </a:r>
            <a:r>
              <a:rPr lang="en-US" sz="2400" dirty="0" err="1"/>
              <a:t>Icos</a:t>
            </a:r>
            <a:endParaRPr lang="en-US" sz="2400" dirty="0"/>
          </a:p>
        </p:txBody>
      </p:sp>
      <p:pic>
        <p:nvPicPr>
          <p:cNvPr id="6" name="Picture 5">
            <a:extLst>
              <a:ext uri="{FF2B5EF4-FFF2-40B4-BE49-F238E27FC236}">
                <a16:creationId xmlns:a16="http://schemas.microsoft.com/office/drawing/2014/main" id="{167E1927-754C-492F-97B1-F004AA385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280" y="776452"/>
            <a:ext cx="6366114" cy="5305096"/>
          </a:xfrm>
          <a:prstGeom prst="rect">
            <a:avLst/>
          </a:prstGeom>
        </p:spPr>
      </p:pic>
    </p:spTree>
    <p:extLst>
      <p:ext uri="{BB962C8B-B14F-4D97-AF65-F5344CB8AC3E}">
        <p14:creationId xmlns:p14="http://schemas.microsoft.com/office/powerpoint/2010/main" val="238595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9101A-1578-4981-AE08-062243698EC4}"/>
              </a:ext>
            </a:extLst>
          </p:cNvPr>
          <p:cNvSpPr>
            <a:spLocks noGrp="1"/>
          </p:cNvSpPr>
          <p:nvPr>
            <p:ph type="title"/>
          </p:nvPr>
        </p:nvSpPr>
        <p:spPr/>
        <p:txBody>
          <a:bodyPr>
            <a:normAutofit/>
          </a:bodyPr>
          <a:lstStyle/>
          <a:p>
            <a:r>
              <a:rPr lang="en-US" sz="3600" dirty="0"/>
              <a:t>Effector markers</a:t>
            </a:r>
            <a:endParaRPr lang="en-US" dirty="0"/>
          </a:p>
        </p:txBody>
      </p:sp>
      <p:sp>
        <p:nvSpPr>
          <p:cNvPr id="3" name="Footer Placeholder 2">
            <a:extLst>
              <a:ext uri="{FF2B5EF4-FFF2-40B4-BE49-F238E27FC236}">
                <a16:creationId xmlns:a16="http://schemas.microsoft.com/office/drawing/2014/main" id="{6B644FC6-1F77-4928-9931-2F7DE505C403}"/>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992261D3-222D-47E2-8B43-EF56695D2D23}"/>
              </a:ext>
            </a:extLst>
          </p:cNvPr>
          <p:cNvSpPr>
            <a:spLocks noGrp="1"/>
          </p:cNvSpPr>
          <p:nvPr>
            <p:ph type="sldNum" sz="quarter" idx="12"/>
          </p:nvPr>
        </p:nvSpPr>
        <p:spPr/>
        <p:txBody>
          <a:bodyPr/>
          <a:lstStyle/>
          <a:p>
            <a:fld id="{1EDCE9F5-3155-4799-A70E-4B295228D5AE}" type="slidenum">
              <a:rPr lang="en-US" smtClean="0"/>
              <a:pPr/>
              <a:t>14</a:t>
            </a:fld>
            <a:endParaRPr lang="en-US"/>
          </a:p>
        </p:txBody>
      </p:sp>
      <p:sp>
        <p:nvSpPr>
          <p:cNvPr id="5" name="Text Placeholder 4">
            <a:extLst>
              <a:ext uri="{FF2B5EF4-FFF2-40B4-BE49-F238E27FC236}">
                <a16:creationId xmlns:a16="http://schemas.microsoft.com/office/drawing/2014/main" id="{DFEAFA2D-97C3-41FD-94C2-4CD4BD07940D}"/>
              </a:ext>
            </a:extLst>
          </p:cNvPr>
          <p:cNvSpPr>
            <a:spLocks noGrp="1"/>
          </p:cNvSpPr>
          <p:nvPr>
            <p:ph type="body" sz="quarter" idx="13"/>
          </p:nvPr>
        </p:nvSpPr>
        <p:spPr/>
        <p:txBody>
          <a:bodyPr/>
          <a:lstStyle/>
          <a:p>
            <a:r>
              <a:rPr lang="en-US" sz="2400" dirty="0" err="1"/>
              <a:t>Gzmb</a:t>
            </a:r>
            <a:r>
              <a:rPr lang="en-US" sz="2400" dirty="0"/>
              <a:t>, Prf1, </a:t>
            </a:r>
            <a:r>
              <a:rPr lang="en-US" sz="2400" dirty="0" err="1"/>
              <a:t>Ifng</a:t>
            </a:r>
            <a:r>
              <a:rPr lang="en-US" sz="2400" dirty="0"/>
              <a:t>, </a:t>
            </a:r>
            <a:r>
              <a:rPr lang="en-US" sz="2400" dirty="0" err="1"/>
              <a:t>Tnf</a:t>
            </a:r>
            <a:r>
              <a:rPr lang="en-US" sz="2400" dirty="0"/>
              <a:t>, </a:t>
            </a:r>
            <a:r>
              <a:rPr lang="en-US" sz="2400" dirty="0" err="1"/>
              <a:t>Icos</a:t>
            </a:r>
            <a:endParaRPr lang="en-US" sz="2400" dirty="0"/>
          </a:p>
          <a:p>
            <a:endParaRPr lang="en-US" dirty="0"/>
          </a:p>
        </p:txBody>
      </p:sp>
      <p:pic>
        <p:nvPicPr>
          <p:cNvPr id="6" name="Picture 5">
            <a:extLst>
              <a:ext uri="{FF2B5EF4-FFF2-40B4-BE49-F238E27FC236}">
                <a16:creationId xmlns:a16="http://schemas.microsoft.com/office/drawing/2014/main" id="{CCAAF4E1-F1E4-4E3A-81AA-C265ED7B79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2767" y="242878"/>
            <a:ext cx="3486806" cy="5811343"/>
          </a:xfrm>
          <a:prstGeom prst="rect">
            <a:avLst/>
          </a:prstGeom>
        </p:spPr>
      </p:pic>
    </p:spTree>
    <p:extLst>
      <p:ext uri="{BB962C8B-B14F-4D97-AF65-F5344CB8AC3E}">
        <p14:creationId xmlns:p14="http://schemas.microsoft.com/office/powerpoint/2010/main" val="1061518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2109A-60EF-4DBB-91AD-6776874D4333}"/>
              </a:ext>
            </a:extLst>
          </p:cNvPr>
          <p:cNvSpPr>
            <a:spLocks noGrp="1"/>
          </p:cNvSpPr>
          <p:nvPr>
            <p:ph type="title"/>
          </p:nvPr>
        </p:nvSpPr>
        <p:spPr/>
        <p:txBody>
          <a:bodyPr>
            <a:normAutofit/>
          </a:bodyPr>
          <a:lstStyle/>
          <a:p>
            <a:r>
              <a:rPr lang="en-US" sz="3600" dirty="0"/>
              <a:t>Stem/</a:t>
            </a:r>
            <a:r>
              <a:rPr lang="en-US" sz="3600" dirty="0" err="1"/>
              <a:t>persister</a:t>
            </a:r>
            <a:r>
              <a:rPr lang="en-US" sz="3600" dirty="0"/>
              <a:t>/naïve markers</a:t>
            </a:r>
            <a:endParaRPr lang="en-US" dirty="0"/>
          </a:p>
        </p:txBody>
      </p:sp>
      <p:sp>
        <p:nvSpPr>
          <p:cNvPr id="3" name="Footer Placeholder 2">
            <a:extLst>
              <a:ext uri="{FF2B5EF4-FFF2-40B4-BE49-F238E27FC236}">
                <a16:creationId xmlns:a16="http://schemas.microsoft.com/office/drawing/2014/main" id="{07D51126-1A14-4F5F-BF9F-CBE9652E176C}"/>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17843883-8D64-4071-A43E-87EBE85F7549}"/>
              </a:ext>
            </a:extLst>
          </p:cNvPr>
          <p:cNvSpPr>
            <a:spLocks noGrp="1"/>
          </p:cNvSpPr>
          <p:nvPr>
            <p:ph type="sldNum" sz="quarter" idx="12"/>
          </p:nvPr>
        </p:nvSpPr>
        <p:spPr/>
        <p:txBody>
          <a:bodyPr/>
          <a:lstStyle/>
          <a:p>
            <a:fld id="{1EDCE9F5-3155-4799-A70E-4B295228D5AE}" type="slidenum">
              <a:rPr lang="en-US" smtClean="0"/>
              <a:pPr/>
              <a:t>15</a:t>
            </a:fld>
            <a:endParaRPr lang="en-US"/>
          </a:p>
        </p:txBody>
      </p:sp>
      <p:sp>
        <p:nvSpPr>
          <p:cNvPr id="5" name="Text Placeholder 4">
            <a:extLst>
              <a:ext uri="{FF2B5EF4-FFF2-40B4-BE49-F238E27FC236}">
                <a16:creationId xmlns:a16="http://schemas.microsoft.com/office/drawing/2014/main" id="{AFAAFC96-1E86-433B-B0C9-7207665D8667}"/>
              </a:ext>
            </a:extLst>
          </p:cNvPr>
          <p:cNvSpPr>
            <a:spLocks noGrp="1"/>
          </p:cNvSpPr>
          <p:nvPr>
            <p:ph type="body" sz="quarter" idx="13"/>
          </p:nvPr>
        </p:nvSpPr>
        <p:spPr/>
        <p:txBody>
          <a:bodyPr/>
          <a:lstStyle/>
          <a:p>
            <a:r>
              <a:rPr lang="en-US" sz="2400" dirty="0"/>
              <a:t>Il7r, CD44, CD39, CD69</a:t>
            </a:r>
          </a:p>
        </p:txBody>
      </p:sp>
      <p:pic>
        <p:nvPicPr>
          <p:cNvPr id="6" name="Picture 5">
            <a:extLst>
              <a:ext uri="{FF2B5EF4-FFF2-40B4-BE49-F238E27FC236}">
                <a16:creationId xmlns:a16="http://schemas.microsoft.com/office/drawing/2014/main" id="{E89437E8-65EA-478E-B788-0E0E5DA100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817" y="995074"/>
            <a:ext cx="6139091" cy="5115910"/>
          </a:xfrm>
          <a:prstGeom prst="rect">
            <a:avLst/>
          </a:prstGeom>
        </p:spPr>
      </p:pic>
    </p:spTree>
    <p:extLst>
      <p:ext uri="{BB962C8B-B14F-4D97-AF65-F5344CB8AC3E}">
        <p14:creationId xmlns:p14="http://schemas.microsoft.com/office/powerpoint/2010/main" val="2082952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6796-A1A3-4C78-A786-FBD4B94FEE89}"/>
              </a:ext>
            </a:extLst>
          </p:cNvPr>
          <p:cNvSpPr>
            <a:spLocks noGrp="1"/>
          </p:cNvSpPr>
          <p:nvPr>
            <p:ph type="title"/>
          </p:nvPr>
        </p:nvSpPr>
        <p:spPr/>
        <p:txBody>
          <a:bodyPr>
            <a:normAutofit/>
          </a:bodyPr>
          <a:lstStyle/>
          <a:p>
            <a:r>
              <a:rPr lang="en-US" sz="3600" dirty="0"/>
              <a:t>Stem/</a:t>
            </a:r>
            <a:r>
              <a:rPr lang="en-US" sz="3600" dirty="0" err="1"/>
              <a:t>persister</a:t>
            </a:r>
            <a:r>
              <a:rPr lang="en-US" sz="3600" dirty="0"/>
              <a:t>/naïve markers</a:t>
            </a:r>
            <a:endParaRPr lang="en-US" dirty="0"/>
          </a:p>
        </p:txBody>
      </p:sp>
      <p:sp>
        <p:nvSpPr>
          <p:cNvPr id="3" name="Footer Placeholder 2">
            <a:extLst>
              <a:ext uri="{FF2B5EF4-FFF2-40B4-BE49-F238E27FC236}">
                <a16:creationId xmlns:a16="http://schemas.microsoft.com/office/drawing/2014/main" id="{1BCCB649-B3A8-4E53-B057-5CE90475CD14}"/>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838DB1F5-0A8D-4EB6-8F2B-876BD179BB6B}"/>
              </a:ext>
            </a:extLst>
          </p:cNvPr>
          <p:cNvSpPr>
            <a:spLocks noGrp="1"/>
          </p:cNvSpPr>
          <p:nvPr>
            <p:ph type="sldNum" sz="quarter" idx="12"/>
          </p:nvPr>
        </p:nvSpPr>
        <p:spPr/>
        <p:txBody>
          <a:bodyPr/>
          <a:lstStyle/>
          <a:p>
            <a:fld id="{1EDCE9F5-3155-4799-A70E-4B295228D5AE}" type="slidenum">
              <a:rPr lang="en-US" smtClean="0"/>
              <a:pPr/>
              <a:t>16</a:t>
            </a:fld>
            <a:endParaRPr lang="en-US"/>
          </a:p>
        </p:txBody>
      </p:sp>
      <p:sp>
        <p:nvSpPr>
          <p:cNvPr id="5" name="Text Placeholder 4">
            <a:extLst>
              <a:ext uri="{FF2B5EF4-FFF2-40B4-BE49-F238E27FC236}">
                <a16:creationId xmlns:a16="http://schemas.microsoft.com/office/drawing/2014/main" id="{E829A217-4270-4DBD-A090-11109197CB2A}"/>
              </a:ext>
            </a:extLst>
          </p:cNvPr>
          <p:cNvSpPr>
            <a:spLocks noGrp="1"/>
          </p:cNvSpPr>
          <p:nvPr>
            <p:ph type="body" sz="quarter" idx="13"/>
          </p:nvPr>
        </p:nvSpPr>
        <p:spPr/>
        <p:txBody>
          <a:bodyPr/>
          <a:lstStyle/>
          <a:p>
            <a:r>
              <a:rPr lang="en-US" sz="2400" dirty="0"/>
              <a:t>Il7r, CD44, CD39, CD69</a:t>
            </a:r>
          </a:p>
        </p:txBody>
      </p:sp>
      <p:pic>
        <p:nvPicPr>
          <p:cNvPr id="8" name="Picture 7">
            <a:extLst>
              <a:ext uri="{FF2B5EF4-FFF2-40B4-BE49-F238E27FC236}">
                <a16:creationId xmlns:a16="http://schemas.microsoft.com/office/drawing/2014/main" id="{CF71D2A5-3041-4289-BDD4-456FA39EDF7B}"/>
              </a:ext>
            </a:extLst>
          </p:cNvPr>
          <p:cNvPicPr>
            <a:picLocks noChangeAspect="1"/>
          </p:cNvPicPr>
          <p:nvPr/>
        </p:nvPicPr>
        <p:blipFill>
          <a:blip r:embed="rId2"/>
          <a:stretch>
            <a:fillRect/>
          </a:stretch>
        </p:blipFill>
        <p:spPr>
          <a:xfrm>
            <a:off x="6697980" y="762000"/>
            <a:ext cx="3200400" cy="5334000"/>
          </a:xfrm>
          <a:prstGeom prst="rect">
            <a:avLst/>
          </a:prstGeom>
        </p:spPr>
      </p:pic>
    </p:spTree>
    <p:extLst>
      <p:ext uri="{BB962C8B-B14F-4D97-AF65-F5344CB8AC3E}">
        <p14:creationId xmlns:p14="http://schemas.microsoft.com/office/powerpoint/2010/main" val="225985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E9A0-3D74-4073-A638-39D12B20C6BB}"/>
              </a:ext>
            </a:extLst>
          </p:cNvPr>
          <p:cNvSpPr>
            <a:spLocks noGrp="1"/>
          </p:cNvSpPr>
          <p:nvPr>
            <p:ph type="title"/>
          </p:nvPr>
        </p:nvSpPr>
        <p:spPr/>
        <p:txBody>
          <a:bodyPr/>
          <a:lstStyle/>
          <a:p>
            <a:r>
              <a:rPr lang="en-US" dirty="0"/>
              <a:t>Summary – all cells</a:t>
            </a:r>
          </a:p>
        </p:txBody>
      </p:sp>
      <p:sp>
        <p:nvSpPr>
          <p:cNvPr id="3" name="Footer Placeholder 2">
            <a:extLst>
              <a:ext uri="{FF2B5EF4-FFF2-40B4-BE49-F238E27FC236}">
                <a16:creationId xmlns:a16="http://schemas.microsoft.com/office/drawing/2014/main" id="{B911A88E-B035-4A7D-946D-901F893FC7B9}"/>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048663C8-C42A-4819-99C3-303E27F9BB42}"/>
              </a:ext>
            </a:extLst>
          </p:cNvPr>
          <p:cNvSpPr>
            <a:spLocks noGrp="1"/>
          </p:cNvSpPr>
          <p:nvPr>
            <p:ph type="sldNum" sz="quarter" idx="12"/>
          </p:nvPr>
        </p:nvSpPr>
        <p:spPr/>
        <p:txBody>
          <a:bodyPr/>
          <a:lstStyle/>
          <a:p>
            <a:fld id="{1EDCE9F5-3155-4799-A70E-4B295228D5AE}" type="slidenum">
              <a:rPr lang="en-US" smtClean="0"/>
              <a:pPr/>
              <a:t>17</a:t>
            </a:fld>
            <a:endParaRPr lang="en-US"/>
          </a:p>
        </p:txBody>
      </p:sp>
      <p:sp>
        <p:nvSpPr>
          <p:cNvPr id="5" name="Text Placeholder 4">
            <a:extLst>
              <a:ext uri="{FF2B5EF4-FFF2-40B4-BE49-F238E27FC236}">
                <a16:creationId xmlns:a16="http://schemas.microsoft.com/office/drawing/2014/main" id="{AE96975C-0918-428E-B972-00047838E940}"/>
              </a:ext>
            </a:extLst>
          </p:cNvPr>
          <p:cNvSpPr>
            <a:spLocks noGrp="1"/>
          </p:cNvSpPr>
          <p:nvPr>
            <p:ph type="body" sz="quarter" idx="13"/>
          </p:nvPr>
        </p:nvSpPr>
        <p:spPr/>
        <p:txBody>
          <a:bodyPr/>
          <a:lstStyle/>
          <a:p>
            <a:endParaRPr lang="en-US"/>
          </a:p>
        </p:txBody>
      </p:sp>
      <p:sp>
        <p:nvSpPr>
          <p:cNvPr id="6" name="Content Placeholder 2">
            <a:extLst>
              <a:ext uri="{FF2B5EF4-FFF2-40B4-BE49-F238E27FC236}">
                <a16:creationId xmlns:a16="http://schemas.microsoft.com/office/drawing/2014/main" id="{476EF19C-24DD-40D2-98C4-FAFA757799A9}"/>
              </a:ext>
            </a:extLst>
          </p:cNvPr>
          <p:cNvSpPr txBox="1">
            <a:spLocks/>
          </p:cNvSpPr>
          <p:nvPr/>
        </p:nvSpPr>
        <p:spPr>
          <a:xfrm>
            <a:off x="335280" y="1804410"/>
            <a:ext cx="10515600" cy="4351338"/>
          </a:xfrm>
          <a:prstGeom prst="rect">
            <a:avLst/>
          </a:prstGeom>
        </p:spPr>
        <p:txBody>
          <a:bodyPr/>
          <a:lstStyle>
            <a:lvl1pPr marL="0" indent="0" algn="l" defTabSz="914400" rtl="0" eaLnBrk="1" latinLnBrk="0" hangingPunct="1">
              <a:lnSpc>
                <a:spcPts val="23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ts val="23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3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t>Patients are coherent in response groups in large clusters.</a:t>
            </a:r>
            <a:endParaRPr lang="he-IL" dirty="0"/>
          </a:p>
          <a:p>
            <a:pPr marL="285750" indent="-285750">
              <a:buFont typeface="Arial" panose="020B0604020202020204" pitchFamily="34" charset="0"/>
              <a:buChar char="•"/>
            </a:pPr>
            <a:r>
              <a:rPr lang="en-US" dirty="0"/>
              <a:t>Non responders show lower CD8/CD4 ratio.</a:t>
            </a:r>
          </a:p>
          <a:p>
            <a:pPr marL="285750" indent="-285750">
              <a:buFont typeface="Arial" panose="020B0604020202020204" pitchFamily="34" charset="0"/>
              <a:buChar char="•"/>
            </a:pPr>
            <a:r>
              <a:rPr lang="en-US" dirty="0"/>
              <a:t>Higher expression of activation and effector markers in responders vs. non-responders.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71114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91920-9304-4A10-B074-92D484AE98C6}"/>
              </a:ext>
            </a:extLst>
          </p:cNvPr>
          <p:cNvSpPr>
            <a:spLocks noGrp="1"/>
          </p:cNvSpPr>
          <p:nvPr>
            <p:ph type="title"/>
          </p:nvPr>
        </p:nvSpPr>
        <p:spPr/>
        <p:txBody>
          <a:bodyPr>
            <a:normAutofit/>
          </a:bodyPr>
          <a:lstStyle/>
          <a:p>
            <a:r>
              <a:rPr lang="en-US" dirty="0"/>
              <a:t>Cluster 0</a:t>
            </a:r>
            <a:r>
              <a:rPr lang="he-IL" dirty="0"/>
              <a:t> </a:t>
            </a:r>
            <a:r>
              <a:rPr lang="en-US" dirty="0"/>
              <a:t>(CD4/non responders)</a:t>
            </a:r>
          </a:p>
        </p:txBody>
      </p:sp>
      <p:sp>
        <p:nvSpPr>
          <p:cNvPr id="3" name="Footer Placeholder 2">
            <a:extLst>
              <a:ext uri="{FF2B5EF4-FFF2-40B4-BE49-F238E27FC236}">
                <a16:creationId xmlns:a16="http://schemas.microsoft.com/office/drawing/2014/main" id="{2415FFFD-DD27-4433-8C56-9E2B15C0E311}"/>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B5D8F856-6F77-4BD2-A9A5-1E835B2213C0}"/>
              </a:ext>
            </a:extLst>
          </p:cNvPr>
          <p:cNvSpPr>
            <a:spLocks noGrp="1"/>
          </p:cNvSpPr>
          <p:nvPr>
            <p:ph type="sldNum" sz="quarter" idx="12"/>
          </p:nvPr>
        </p:nvSpPr>
        <p:spPr/>
        <p:txBody>
          <a:bodyPr/>
          <a:lstStyle/>
          <a:p>
            <a:fld id="{1EDCE9F5-3155-4799-A70E-4B295228D5AE}" type="slidenum">
              <a:rPr lang="en-US" smtClean="0"/>
              <a:pPr/>
              <a:t>18</a:t>
            </a:fld>
            <a:endParaRPr lang="en-US"/>
          </a:p>
        </p:txBody>
      </p:sp>
      <p:sp>
        <p:nvSpPr>
          <p:cNvPr id="5" name="Text Placeholder 4">
            <a:extLst>
              <a:ext uri="{FF2B5EF4-FFF2-40B4-BE49-F238E27FC236}">
                <a16:creationId xmlns:a16="http://schemas.microsoft.com/office/drawing/2014/main" id="{F4F09AB9-D0C9-4BF3-96DB-4942F5DEBE9A}"/>
              </a:ext>
            </a:extLst>
          </p:cNvPr>
          <p:cNvSpPr>
            <a:spLocks noGrp="1"/>
          </p:cNvSpPr>
          <p:nvPr>
            <p:ph type="body" sz="quarter" idx="13"/>
          </p:nvPr>
        </p:nvSpPr>
        <p:spPr/>
        <p:txBody>
          <a:bodyPr/>
          <a:lstStyle/>
          <a:p>
            <a:r>
              <a:rPr lang="en-US" dirty="0"/>
              <a:t>zoom in analysis</a:t>
            </a:r>
          </a:p>
        </p:txBody>
      </p:sp>
      <p:pic>
        <p:nvPicPr>
          <p:cNvPr id="8" name="Picture 7">
            <a:extLst>
              <a:ext uri="{FF2B5EF4-FFF2-40B4-BE49-F238E27FC236}">
                <a16:creationId xmlns:a16="http://schemas.microsoft.com/office/drawing/2014/main" id="{85DBC1EC-5B6E-4E85-A7DF-2B4EDA8FF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054" y="1226166"/>
            <a:ext cx="4920942" cy="4920942"/>
          </a:xfrm>
          <a:prstGeom prst="rect">
            <a:avLst/>
          </a:prstGeom>
        </p:spPr>
      </p:pic>
      <p:sp>
        <p:nvSpPr>
          <p:cNvPr id="10" name="Rectangle 9">
            <a:extLst>
              <a:ext uri="{FF2B5EF4-FFF2-40B4-BE49-F238E27FC236}">
                <a16:creationId xmlns:a16="http://schemas.microsoft.com/office/drawing/2014/main" id="{C00E88ED-C1C6-4D63-B939-225C28AC7775}"/>
              </a:ext>
            </a:extLst>
          </p:cNvPr>
          <p:cNvSpPr/>
          <p:nvPr/>
        </p:nvSpPr>
        <p:spPr>
          <a:xfrm>
            <a:off x="6477000" y="1340466"/>
            <a:ext cx="349905" cy="362985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1" name="Rectangle 10">
            <a:extLst>
              <a:ext uri="{FF2B5EF4-FFF2-40B4-BE49-F238E27FC236}">
                <a16:creationId xmlns:a16="http://schemas.microsoft.com/office/drawing/2014/main" id="{1DB219B3-B48A-4482-8128-A1A3E681DA54}"/>
              </a:ext>
            </a:extLst>
          </p:cNvPr>
          <p:cNvSpPr/>
          <p:nvPr/>
        </p:nvSpPr>
        <p:spPr>
          <a:xfrm>
            <a:off x="4511347" y="1430333"/>
            <a:ext cx="349905" cy="362985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59633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554DE-A9B4-41CD-8928-9A7A3D55871D}"/>
              </a:ext>
            </a:extLst>
          </p:cNvPr>
          <p:cNvSpPr>
            <a:spLocks noGrp="1"/>
          </p:cNvSpPr>
          <p:nvPr>
            <p:ph type="title"/>
          </p:nvPr>
        </p:nvSpPr>
        <p:spPr/>
        <p:txBody>
          <a:bodyPr/>
          <a:lstStyle/>
          <a:p>
            <a:r>
              <a:rPr lang="en-US" dirty="0" err="1"/>
              <a:t>tSNE</a:t>
            </a:r>
            <a:endParaRPr lang="en-US" dirty="0"/>
          </a:p>
        </p:txBody>
      </p:sp>
      <p:sp>
        <p:nvSpPr>
          <p:cNvPr id="3" name="Footer Placeholder 2">
            <a:extLst>
              <a:ext uri="{FF2B5EF4-FFF2-40B4-BE49-F238E27FC236}">
                <a16:creationId xmlns:a16="http://schemas.microsoft.com/office/drawing/2014/main" id="{E849E354-369C-4819-AE60-1A743076A11B}"/>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15EAFA8B-85F6-47FA-BE14-0A5919D0E724}"/>
              </a:ext>
            </a:extLst>
          </p:cNvPr>
          <p:cNvSpPr>
            <a:spLocks noGrp="1"/>
          </p:cNvSpPr>
          <p:nvPr>
            <p:ph type="sldNum" sz="quarter" idx="12"/>
          </p:nvPr>
        </p:nvSpPr>
        <p:spPr/>
        <p:txBody>
          <a:bodyPr/>
          <a:lstStyle/>
          <a:p>
            <a:fld id="{1EDCE9F5-3155-4799-A70E-4B295228D5AE}" type="slidenum">
              <a:rPr lang="en-US" smtClean="0"/>
              <a:pPr/>
              <a:t>19</a:t>
            </a:fld>
            <a:endParaRPr lang="en-US"/>
          </a:p>
        </p:txBody>
      </p:sp>
      <p:sp>
        <p:nvSpPr>
          <p:cNvPr id="5" name="Text Placeholder 4">
            <a:extLst>
              <a:ext uri="{FF2B5EF4-FFF2-40B4-BE49-F238E27FC236}">
                <a16:creationId xmlns:a16="http://schemas.microsoft.com/office/drawing/2014/main" id="{0B501350-728C-4311-B351-AC31714C01BA}"/>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99311CE4-3D71-4B75-B7EC-11B8AF3CF088}"/>
              </a:ext>
            </a:extLst>
          </p:cNvPr>
          <p:cNvPicPr>
            <a:picLocks noChangeAspect="1"/>
          </p:cNvPicPr>
          <p:nvPr/>
        </p:nvPicPr>
        <p:blipFill>
          <a:blip r:embed="rId2"/>
          <a:stretch>
            <a:fillRect/>
          </a:stretch>
        </p:blipFill>
        <p:spPr>
          <a:xfrm>
            <a:off x="3062361" y="899160"/>
            <a:ext cx="6591300" cy="5273040"/>
          </a:xfrm>
          <a:prstGeom prst="rect">
            <a:avLst/>
          </a:prstGeom>
        </p:spPr>
      </p:pic>
    </p:spTree>
    <p:extLst>
      <p:ext uri="{BB962C8B-B14F-4D97-AF65-F5344CB8AC3E}">
        <p14:creationId xmlns:p14="http://schemas.microsoft.com/office/powerpoint/2010/main" val="32674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94007-3856-4505-B1D6-2ABB5FDAD73D}"/>
              </a:ext>
            </a:extLst>
          </p:cNvPr>
          <p:cNvSpPr>
            <a:spLocks noGrp="1"/>
          </p:cNvSpPr>
          <p:nvPr>
            <p:ph type="title"/>
          </p:nvPr>
        </p:nvSpPr>
        <p:spPr/>
        <p:txBody>
          <a:bodyPr>
            <a:normAutofit/>
          </a:bodyPr>
          <a:lstStyle/>
          <a:p>
            <a:r>
              <a:rPr lang="en-US" sz="3600" dirty="0"/>
              <a:t>The schema as we know it</a:t>
            </a:r>
            <a:endParaRPr lang="en-US" dirty="0"/>
          </a:p>
        </p:txBody>
      </p:sp>
      <p:sp>
        <p:nvSpPr>
          <p:cNvPr id="3" name="Footer Placeholder 2">
            <a:extLst>
              <a:ext uri="{FF2B5EF4-FFF2-40B4-BE49-F238E27FC236}">
                <a16:creationId xmlns:a16="http://schemas.microsoft.com/office/drawing/2014/main" id="{40CC5D8E-4884-477D-ACA6-3EBA00918CF8}"/>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75BE4851-5222-45CB-BDCD-4CE944B9644E}"/>
              </a:ext>
            </a:extLst>
          </p:cNvPr>
          <p:cNvSpPr>
            <a:spLocks noGrp="1"/>
          </p:cNvSpPr>
          <p:nvPr>
            <p:ph type="sldNum" sz="quarter" idx="12"/>
          </p:nvPr>
        </p:nvSpPr>
        <p:spPr/>
        <p:txBody>
          <a:bodyPr/>
          <a:lstStyle/>
          <a:p>
            <a:fld id="{1EDCE9F5-3155-4799-A70E-4B295228D5AE}" type="slidenum">
              <a:rPr lang="en-US" smtClean="0"/>
              <a:pPr/>
              <a:t>2</a:t>
            </a:fld>
            <a:endParaRPr lang="en-US"/>
          </a:p>
        </p:txBody>
      </p:sp>
      <p:sp>
        <p:nvSpPr>
          <p:cNvPr id="5" name="Text Placeholder 4">
            <a:extLst>
              <a:ext uri="{FF2B5EF4-FFF2-40B4-BE49-F238E27FC236}">
                <a16:creationId xmlns:a16="http://schemas.microsoft.com/office/drawing/2014/main" id="{FE343158-3F65-459A-A412-0F61BF33F00B}"/>
              </a:ext>
            </a:extLst>
          </p:cNvPr>
          <p:cNvSpPr>
            <a:spLocks noGrp="1"/>
          </p:cNvSpPr>
          <p:nvPr>
            <p:ph type="body" sz="quarter" idx="13"/>
          </p:nvPr>
        </p:nvSpPr>
        <p:spPr/>
        <p:txBody>
          <a:bodyPr/>
          <a:lstStyle/>
          <a:p>
            <a:r>
              <a:rPr lang="en-US" sz="2400" dirty="0"/>
              <a:t>What is your schema?</a:t>
            </a:r>
          </a:p>
          <a:p>
            <a:endParaRPr lang="en-US" dirty="0"/>
          </a:p>
        </p:txBody>
      </p:sp>
      <p:pic>
        <p:nvPicPr>
          <p:cNvPr id="6" name="Content Placeholder 4" descr="Diagram of a diagram of a cell culture&#10;&#10;Description automatically generated with medium confidence">
            <a:extLst>
              <a:ext uri="{FF2B5EF4-FFF2-40B4-BE49-F238E27FC236}">
                <a16:creationId xmlns:a16="http://schemas.microsoft.com/office/drawing/2014/main" id="{0246596F-76C3-4251-A3E2-DCFBC78E5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520" y="1629150"/>
            <a:ext cx="6336688" cy="4403998"/>
          </a:xfrm>
          <a:prstGeom prst="rect">
            <a:avLst/>
          </a:prstGeom>
        </p:spPr>
      </p:pic>
    </p:spTree>
    <p:extLst>
      <p:ext uri="{BB962C8B-B14F-4D97-AF65-F5344CB8AC3E}">
        <p14:creationId xmlns:p14="http://schemas.microsoft.com/office/powerpoint/2010/main" val="2167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350FB-14AD-46F2-BDA2-09986358F49E}"/>
              </a:ext>
            </a:extLst>
          </p:cNvPr>
          <p:cNvSpPr>
            <a:spLocks noGrp="1"/>
          </p:cNvSpPr>
          <p:nvPr>
            <p:ph type="title"/>
          </p:nvPr>
        </p:nvSpPr>
        <p:spPr/>
        <p:txBody>
          <a:bodyPr/>
          <a:lstStyle/>
          <a:p>
            <a:r>
              <a:rPr lang="en-US" dirty="0"/>
              <a:t>Cluster 0 annotation</a:t>
            </a:r>
          </a:p>
        </p:txBody>
      </p:sp>
      <p:sp>
        <p:nvSpPr>
          <p:cNvPr id="3" name="Footer Placeholder 2">
            <a:extLst>
              <a:ext uri="{FF2B5EF4-FFF2-40B4-BE49-F238E27FC236}">
                <a16:creationId xmlns:a16="http://schemas.microsoft.com/office/drawing/2014/main" id="{A47732BB-E400-4AD4-A8BF-595639251ACE}"/>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3E43CE27-F87D-4EA3-8046-16DFE850AC10}"/>
              </a:ext>
            </a:extLst>
          </p:cNvPr>
          <p:cNvSpPr>
            <a:spLocks noGrp="1"/>
          </p:cNvSpPr>
          <p:nvPr>
            <p:ph type="sldNum" sz="quarter" idx="12"/>
          </p:nvPr>
        </p:nvSpPr>
        <p:spPr/>
        <p:txBody>
          <a:bodyPr/>
          <a:lstStyle/>
          <a:p>
            <a:fld id="{1EDCE9F5-3155-4799-A70E-4B295228D5AE}" type="slidenum">
              <a:rPr lang="en-US" smtClean="0"/>
              <a:pPr/>
              <a:t>20</a:t>
            </a:fld>
            <a:endParaRPr lang="en-US"/>
          </a:p>
        </p:txBody>
      </p:sp>
      <p:sp>
        <p:nvSpPr>
          <p:cNvPr id="5" name="Text Placeholder 4">
            <a:extLst>
              <a:ext uri="{FF2B5EF4-FFF2-40B4-BE49-F238E27FC236}">
                <a16:creationId xmlns:a16="http://schemas.microsoft.com/office/drawing/2014/main" id="{A1689914-9080-4D6F-8E1D-12379818610E}"/>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677174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32147-23E1-48A1-973C-1F84D537FB84}"/>
              </a:ext>
            </a:extLst>
          </p:cNvPr>
          <p:cNvSpPr>
            <a:spLocks noGrp="1"/>
          </p:cNvSpPr>
          <p:nvPr>
            <p:ph type="title"/>
          </p:nvPr>
        </p:nvSpPr>
        <p:spPr/>
        <p:txBody>
          <a:bodyPr/>
          <a:lstStyle/>
          <a:p>
            <a:r>
              <a:rPr lang="en-US" dirty="0"/>
              <a:t>Cluster 1 annotation</a:t>
            </a:r>
          </a:p>
        </p:txBody>
      </p:sp>
      <p:sp>
        <p:nvSpPr>
          <p:cNvPr id="3" name="Footer Placeholder 2">
            <a:extLst>
              <a:ext uri="{FF2B5EF4-FFF2-40B4-BE49-F238E27FC236}">
                <a16:creationId xmlns:a16="http://schemas.microsoft.com/office/drawing/2014/main" id="{ED5E6AA5-39FC-4D26-8C66-0C069AD19106}"/>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97C8FA19-C2EE-4766-B13F-16CBD461FCFB}"/>
              </a:ext>
            </a:extLst>
          </p:cNvPr>
          <p:cNvSpPr>
            <a:spLocks noGrp="1"/>
          </p:cNvSpPr>
          <p:nvPr>
            <p:ph type="sldNum" sz="quarter" idx="12"/>
          </p:nvPr>
        </p:nvSpPr>
        <p:spPr/>
        <p:txBody>
          <a:bodyPr/>
          <a:lstStyle/>
          <a:p>
            <a:fld id="{1EDCE9F5-3155-4799-A70E-4B295228D5AE}" type="slidenum">
              <a:rPr lang="en-US" smtClean="0"/>
              <a:pPr/>
              <a:t>21</a:t>
            </a:fld>
            <a:endParaRPr lang="en-US"/>
          </a:p>
        </p:txBody>
      </p:sp>
      <p:sp>
        <p:nvSpPr>
          <p:cNvPr id="5" name="Text Placeholder 4">
            <a:extLst>
              <a:ext uri="{FF2B5EF4-FFF2-40B4-BE49-F238E27FC236}">
                <a16:creationId xmlns:a16="http://schemas.microsoft.com/office/drawing/2014/main" id="{A81F3190-D816-4253-80D7-8C4983CDFC35}"/>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420515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D562-EAAF-4DA7-A689-63C72134017D}"/>
              </a:ext>
            </a:extLst>
          </p:cNvPr>
          <p:cNvSpPr>
            <a:spLocks noGrp="1"/>
          </p:cNvSpPr>
          <p:nvPr>
            <p:ph type="title"/>
          </p:nvPr>
        </p:nvSpPr>
        <p:spPr/>
        <p:txBody>
          <a:bodyPr>
            <a:normAutofit/>
          </a:bodyPr>
          <a:lstStyle/>
          <a:p>
            <a:r>
              <a:rPr lang="en-US" dirty="0" err="1"/>
              <a:t>tSNE</a:t>
            </a:r>
            <a:r>
              <a:rPr lang="he-IL" dirty="0"/>
              <a:t> </a:t>
            </a:r>
            <a:r>
              <a:rPr lang="en-US" dirty="0"/>
              <a:t>by response</a:t>
            </a:r>
          </a:p>
        </p:txBody>
      </p:sp>
      <p:sp>
        <p:nvSpPr>
          <p:cNvPr id="3" name="Footer Placeholder 2">
            <a:extLst>
              <a:ext uri="{FF2B5EF4-FFF2-40B4-BE49-F238E27FC236}">
                <a16:creationId xmlns:a16="http://schemas.microsoft.com/office/drawing/2014/main" id="{E1E4200E-995A-46F5-9BEF-5C9E79158BAF}"/>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E97319BA-A0C1-4600-AACA-9ECF5AEF124A}"/>
              </a:ext>
            </a:extLst>
          </p:cNvPr>
          <p:cNvSpPr>
            <a:spLocks noGrp="1"/>
          </p:cNvSpPr>
          <p:nvPr>
            <p:ph type="sldNum" sz="quarter" idx="12"/>
          </p:nvPr>
        </p:nvSpPr>
        <p:spPr/>
        <p:txBody>
          <a:bodyPr/>
          <a:lstStyle/>
          <a:p>
            <a:fld id="{1EDCE9F5-3155-4799-A70E-4B295228D5AE}" type="slidenum">
              <a:rPr lang="en-US" smtClean="0"/>
              <a:pPr/>
              <a:t>22</a:t>
            </a:fld>
            <a:endParaRPr lang="en-US"/>
          </a:p>
        </p:txBody>
      </p:sp>
      <p:sp>
        <p:nvSpPr>
          <p:cNvPr id="5" name="Text Placeholder 4">
            <a:extLst>
              <a:ext uri="{FF2B5EF4-FFF2-40B4-BE49-F238E27FC236}">
                <a16:creationId xmlns:a16="http://schemas.microsoft.com/office/drawing/2014/main" id="{7A538F12-7489-40C6-BC53-E2B3813604D9}"/>
              </a:ext>
            </a:extLst>
          </p:cNvPr>
          <p:cNvSpPr>
            <a:spLocks noGrp="1"/>
          </p:cNvSpPr>
          <p:nvPr>
            <p:ph type="body" sz="quarter" idx="13"/>
          </p:nvPr>
        </p:nvSpPr>
        <p:spPr/>
        <p:txBody>
          <a:bodyPr/>
          <a:lstStyle/>
          <a:p>
            <a:endParaRPr lang="en-US"/>
          </a:p>
        </p:txBody>
      </p:sp>
      <p:pic>
        <p:nvPicPr>
          <p:cNvPr id="9" name="Picture 8">
            <a:extLst>
              <a:ext uri="{FF2B5EF4-FFF2-40B4-BE49-F238E27FC236}">
                <a16:creationId xmlns:a16="http://schemas.microsoft.com/office/drawing/2014/main" id="{5760FC47-4939-4C15-ABA6-BE9BD022021E}"/>
              </a:ext>
            </a:extLst>
          </p:cNvPr>
          <p:cNvPicPr>
            <a:picLocks noChangeAspect="1"/>
          </p:cNvPicPr>
          <p:nvPr/>
        </p:nvPicPr>
        <p:blipFill>
          <a:blip r:embed="rId2"/>
          <a:stretch>
            <a:fillRect/>
          </a:stretch>
        </p:blipFill>
        <p:spPr>
          <a:xfrm>
            <a:off x="548640" y="1588982"/>
            <a:ext cx="10226040" cy="4544907"/>
          </a:xfrm>
          <a:prstGeom prst="rect">
            <a:avLst/>
          </a:prstGeom>
        </p:spPr>
      </p:pic>
      <p:sp>
        <p:nvSpPr>
          <p:cNvPr id="7" name="Oval 6">
            <a:extLst>
              <a:ext uri="{FF2B5EF4-FFF2-40B4-BE49-F238E27FC236}">
                <a16:creationId xmlns:a16="http://schemas.microsoft.com/office/drawing/2014/main" id="{66455215-35D9-469D-9299-06FF8B3C3800}"/>
              </a:ext>
            </a:extLst>
          </p:cNvPr>
          <p:cNvSpPr/>
          <p:nvPr/>
        </p:nvSpPr>
        <p:spPr>
          <a:xfrm>
            <a:off x="1759999" y="4669926"/>
            <a:ext cx="1008993" cy="93804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19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11022E-16 2.96296E-6 L -0.46732 0.0206 " pathEditMode="relative" rAng="0" ptsTypes="AA">
                                      <p:cBhvr>
                                        <p:cTn id="6" dur="2000" fill="hold"/>
                                        <p:tgtEl>
                                          <p:spTgt spid="7"/>
                                        </p:tgtEl>
                                        <p:attrNameLst>
                                          <p:attrName>ppt_x</p:attrName>
                                          <p:attrName>ppt_y</p:attrName>
                                        </p:attrNameLst>
                                      </p:cBhvr>
                                      <p:rCtr x="-23372"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72C6F-0C6C-4965-9F2C-CE1D1496BAC8}"/>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F0F1C33A-4B6B-4AB2-BB3C-B3D32B39AA97}"/>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6F664CF5-7084-4631-B0E5-EE9012B460A0}"/>
              </a:ext>
            </a:extLst>
          </p:cNvPr>
          <p:cNvSpPr>
            <a:spLocks noGrp="1"/>
          </p:cNvSpPr>
          <p:nvPr>
            <p:ph type="sldNum" sz="quarter" idx="12"/>
          </p:nvPr>
        </p:nvSpPr>
        <p:spPr/>
        <p:txBody>
          <a:bodyPr/>
          <a:lstStyle/>
          <a:p>
            <a:fld id="{1EDCE9F5-3155-4799-A70E-4B295228D5AE}" type="slidenum">
              <a:rPr lang="en-US" smtClean="0"/>
              <a:pPr/>
              <a:t>23</a:t>
            </a:fld>
            <a:endParaRPr lang="en-US"/>
          </a:p>
        </p:txBody>
      </p:sp>
      <p:sp>
        <p:nvSpPr>
          <p:cNvPr id="5" name="Text Placeholder 4">
            <a:extLst>
              <a:ext uri="{FF2B5EF4-FFF2-40B4-BE49-F238E27FC236}">
                <a16:creationId xmlns:a16="http://schemas.microsoft.com/office/drawing/2014/main" id="{94D9A817-714E-49D3-A76B-A55B61F41AE5}"/>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E6BCE627-BAD6-4F68-A01C-3002B65A4E09}"/>
              </a:ext>
            </a:extLst>
          </p:cNvPr>
          <p:cNvPicPr>
            <a:picLocks noChangeAspect="1"/>
          </p:cNvPicPr>
          <p:nvPr/>
        </p:nvPicPr>
        <p:blipFill>
          <a:blip r:embed="rId2"/>
          <a:stretch>
            <a:fillRect/>
          </a:stretch>
        </p:blipFill>
        <p:spPr>
          <a:xfrm>
            <a:off x="2659380" y="995074"/>
            <a:ext cx="6873240" cy="4909457"/>
          </a:xfrm>
          <a:prstGeom prst="rect">
            <a:avLst/>
          </a:prstGeom>
        </p:spPr>
      </p:pic>
    </p:spTree>
    <p:extLst>
      <p:ext uri="{BB962C8B-B14F-4D97-AF65-F5344CB8AC3E}">
        <p14:creationId xmlns:p14="http://schemas.microsoft.com/office/powerpoint/2010/main" val="390052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93D66-F83B-41E3-9B4E-4340E3C36770}"/>
              </a:ext>
            </a:extLst>
          </p:cNvPr>
          <p:cNvSpPr>
            <a:spLocks noGrp="1"/>
          </p:cNvSpPr>
          <p:nvPr>
            <p:ph type="title"/>
          </p:nvPr>
        </p:nvSpPr>
        <p:spPr/>
        <p:txBody>
          <a:bodyPr>
            <a:normAutofit/>
          </a:bodyPr>
          <a:lstStyle/>
          <a:p>
            <a:r>
              <a:rPr lang="en-US" sz="3600" b="0" i="0" dirty="0">
                <a:effectLst/>
                <a:highlight>
                  <a:srgbClr val="FFFFFF"/>
                </a:highlight>
                <a:latin typeface="Helvetica Neue"/>
              </a:rPr>
              <a:t>Contribution</a:t>
            </a:r>
            <a:r>
              <a:rPr lang="he-IL" sz="3600" b="0" i="0" dirty="0">
                <a:effectLst/>
                <a:highlight>
                  <a:srgbClr val="FFFFFF"/>
                </a:highlight>
                <a:latin typeface="Helvetica Neue"/>
              </a:rPr>
              <a:t> </a:t>
            </a:r>
            <a:r>
              <a:rPr lang="en-US" sz="3600" b="0" i="0" dirty="0">
                <a:effectLst/>
                <a:highlight>
                  <a:srgbClr val="FFFFFF"/>
                </a:highlight>
                <a:latin typeface="Helvetica Neue"/>
              </a:rPr>
              <a:t>per patient</a:t>
            </a:r>
            <a:endParaRPr lang="en-US" dirty="0"/>
          </a:p>
        </p:txBody>
      </p:sp>
      <p:sp>
        <p:nvSpPr>
          <p:cNvPr id="3" name="Footer Placeholder 2">
            <a:extLst>
              <a:ext uri="{FF2B5EF4-FFF2-40B4-BE49-F238E27FC236}">
                <a16:creationId xmlns:a16="http://schemas.microsoft.com/office/drawing/2014/main" id="{640F3AC0-7717-4301-A109-F0CDE40691D4}"/>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B1BE65BF-22B6-4D48-A153-945548171919}"/>
              </a:ext>
            </a:extLst>
          </p:cNvPr>
          <p:cNvSpPr>
            <a:spLocks noGrp="1"/>
          </p:cNvSpPr>
          <p:nvPr>
            <p:ph type="sldNum" sz="quarter" idx="12"/>
          </p:nvPr>
        </p:nvSpPr>
        <p:spPr/>
        <p:txBody>
          <a:bodyPr/>
          <a:lstStyle/>
          <a:p>
            <a:fld id="{1EDCE9F5-3155-4799-A70E-4B295228D5AE}" type="slidenum">
              <a:rPr lang="en-US" smtClean="0"/>
              <a:pPr/>
              <a:t>24</a:t>
            </a:fld>
            <a:endParaRPr lang="en-US"/>
          </a:p>
        </p:txBody>
      </p:sp>
      <p:sp>
        <p:nvSpPr>
          <p:cNvPr id="5" name="Text Placeholder 4">
            <a:extLst>
              <a:ext uri="{FF2B5EF4-FFF2-40B4-BE49-F238E27FC236}">
                <a16:creationId xmlns:a16="http://schemas.microsoft.com/office/drawing/2014/main" id="{F2073BB0-02AE-4C05-A841-9AD39B40631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CE07610-6941-4395-BE1F-E310735316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192" y="1106432"/>
            <a:ext cx="7213907" cy="5152791"/>
          </a:xfrm>
          <a:prstGeom prst="rect">
            <a:avLst/>
          </a:prstGeom>
        </p:spPr>
      </p:pic>
    </p:spTree>
    <p:extLst>
      <p:ext uri="{BB962C8B-B14F-4D97-AF65-F5344CB8AC3E}">
        <p14:creationId xmlns:p14="http://schemas.microsoft.com/office/powerpoint/2010/main" val="33954321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40D52-0455-4B20-8E0F-962A98EC452A}"/>
              </a:ext>
            </a:extLst>
          </p:cNvPr>
          <p:cNvSpPr>
            <a:spLocks noGrp="1"/>
          </p:cNvSpPr>
          <p:nvPr>
            <p:ph type="title"/>
          </p:nvPr>
        </p:nvSpPr>
        <p:spPr/>
        <p:txBody>
          <a:bodyPr/>
          <a:lstStyle/>
          <a:p>
            <a:r>
              <a:rPr lang="en-US" sz="3600" dirty="0"/>
              <a:t>exhaustion markers</a:t>
            </a:r>
            <a:endParaRPr lang="en-US" dirty="0"/>
          </a:p>
        </p:txBody>
      </p:sp>
      <p:sp>
        <p:nvSpPr>
          <p:cNvPr id="3" name="Footer Placeholder 2">
            <a:extLst>
              <a:ext uri="{FF2B5EF4-FFF2-40B4-BE49-F238E27FC236}">
                <a16:creationId xmlns:a16="http://schemas.microsoft.com/office/drawing/2014/main" id="{D1CFBEB6-0F83-488C-941D-993639E67793}"/>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50905B1B-9DEB-4403-A866-0112EA23A147}"/>
              </a:ext>
            </a:extLst>
          </p:cNvPr>
          <p:cNvSpPr>
            <a:spLocks noGrp="1"/>
          </p:cNvSpPr>
          <p:nvPr>
            <p:ph type="sldNum" sz="quarter" idx="12"/>
          </p:nvPr>
        </p:nvSpPr>
        <p:spPr/>
        <p:txBody>
          <a:bodyPr/>
          <a:lstStyle/>
          <a:p>
            <a:fld id="{1EDCE9F5-3155-4799-A70E-4B295228D5AE}" type="slidenum">
              <a:rPr lang="en-US" smtClean="0"/>
              <a:pPr/>
              <a:t>25</a:t>
            </a:fld>
            <a:endParaRPr lang="en-US"/>
          </a:p>
        </p:txBody>
      </p:sp>
      <p:sp>
        <p:nvSpPr>
          <p:cNvPr id="5" name="Text Placeholder 4">
            <a:extLst>
              <a:ext uri="{FF2B5EF4-FFF2-40B4-BE49-F238E27FC236}">
                <a16:creationId xmlns:a16="http://schemas.microsoft.com/office/drawing/2014/main" id="{1CC55924-6B46-4769-A352-1B6CF14802D3}"/>
              </a:ext>
            </a:extLst>
          </p:cNvPr>
          <p:cNvSpPr>
            <a:spLocks noGrp="1"/>
          </p:cNvSpPr>
          <p:nvPr>
            <p:ph type="body" sz="quarter" idx="13"/>
          </p:nvPr>
        </p:nvSpPr>
        <p:spPr/>
        <p:txBody>
          <a:bodyPr/>
          <a:lstStyle/>
          <a:p>
            <a:r>
              <a:rPr lang="en-US" sz="2400" dirty="0"/>
              <a:t>Tox</a:t>
            </a:r>
            <a:endParaRPr lang="en-US" dirty="0"/>
          </a:p>
        </p:txBody>
      </p:sp>
      <p:pic>
        <p:nvPicPr>
          <p:cNvPr id="9" name="Picture 8">
            <a:extLst>
              <a:ext uri="{FF2B5EF4-FFF2-40B4-BE49-F238E27FC236}">
                <a16:creationId xmlns:a16="http://schemas.microsoft.com/office/drawing/2014/main" id="{92574951-483A-485B-926D-3EE73B70CEDB}"/>
              </a:ext>
            </a:extLst>
          </p:cNvPr>
          <p:cNvPicPr>
            <a:picLocks noChangeAspect="1"/>
          </p:cNvPicPr>
          <p:nvPr/>
        </p:nvPicPr>
        <p:blipFill rotWithShape="1">
          <a:blip r:embed="rId2"/>
          <a:srcRect t="52657" r="12086" b="410"/>
          <a:stretch/>
        </p:blipFill>
        <p:spPr>
          <a:xfrm>
            <a:off x="4427221" y="2392681"/>
            <a:ext cx="5875019" cy="2613660"/>
          </a:xfrm>
          <a:prstGeom prst="rect">
            <a:avLst/>
          </a:prstGeom>
        </p:spPr>
      </p:pic>
    </p:spTree>
    <p:extLst>
      <p:ext uri="{BB962C8B-B14F-4D97-AF65-F5344CB8AC3E}">
        <p14:creationId xmlns:p14="http://schemas.microsoft.com/office/powerpoint/2010/main" val="98312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E3DAE-9290-4A68-90C7-5DA56000784B}"/>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3AFE03E7-81B7-465F-B86A-57E3C18EADD4}"/>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8DC2CDD9-7B96-4390-B51D-42EFC8D74BDA}"/>
              </a:ext>
            </a:extLst>
          </p:cNvPr>
          <p:cNvSpPr>
            <a:spLocks noGrp="1"/>
          </p:cNvSpPr>
          <p:nvPr>
            <p:ph type="sldNum" sz="quarter" idx="12"/>
          </p:nvPr>
        </p:nvSpPr>
        <p:spPr/>
        <p:txBody>
          <a:bodyPr/>
          <a:lstStyle/>
          <a:p>
            <a:fld id="{1EDCE9F5-3155-4799-A70E-4B295228D5AE}" type="slidenum">
              <a:rPr lang="en-US" smtClean="0"/>
              <a:pPr/>
              <a:t>26</a:t>
            </a:fld>
            <a:endParaRPr lang="en-US"/>
          </a:p>
        </p:txBody>
      </p:sp>
      <p:sp>
        <p:nvSpPr>
          <p:cNvPr id="5" name="Text Placeholder 4">
            <a:extLst>
              <a:ext uri="{FF2B5EF4-FFF2-40B4-BE49-F238E27FC236}">
                <a16:creationId xmlns:a16="http://schemas.microsoft.com/office/drawing/2014/main" id="{48351BDD-8A99-4555-B2CD-975FF3C81E8D}"/>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EDAA388D-735B-4DF4-AFB6-3780E11DCF5F}"/>
              </a:ext>
            </a:extLst>
          </p:cNvPr>
          <p:cNvPicPr>
            <a:picLocks noChangeAspect="1"/>
          </p:cNvPicPr>
          <p:nvPr/>
        </p:nvPicPr>
        <p:blipFill>
          <a:blip r:embed="rId2"/>
          <a:stretch>
            <a:fillRect/>
          </a:stretch>
        </p:blipFill>
        <p:spPr>
          <a:xfrm>
            <a:off x="5074920" y="2562541"/>
            <a:ext cx="4644465" cy="2834933"/>
          </a:xfrm>
          <a:prstGeom prst="rect">
            <a:avLst/>
          </a:prstGeom>
        </p:spPr>
      </p:pic>
    </p:spTree>
    <p:extLst>
      <p:ext uri="{BB962C8B-B14F-4D97-AF65-F5344CB8AC3E}">
        <p14:creationId xmlns:p14="http://schemas.microsoft.com/office/powerpoint/2010/main" val="3970713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C6EAE0-CDAC-47E7-B70D-66EAE700F2EF}"/>
              </a:ext>
            </a:extLst>
          </p:cNvPr>
          <p:cNvPicPr>
            <a:picLocks noChangeAspect="1"/>
          </p:cNvPicPr>
          <p:nvPr/>
        </p:nvPicPr>
        <p:blipFill>
          <a:blip r:embed="rId2"/>
          <a:stretch>
            <a:fillRect/>
          </a:stretch>
        </p:blipFill>
        <p:spPr>
          <a:xfrm>
            <a:off x="3954781" y="873123"/>
            <a:ext cx="6370320" cy="5308601"/>
          </a:xfrm>
          <a:prstGeom prst="rect">
            <a:avLst/>
          </a:prstGeom>
        </p:spPr>
      </p:pic>
      <p:sp>
        <p:nvSpPr>
          <p:cNvPr id="2" name="Title 1">
            <a:extLst>
              <a:ext uri="{FF2B5EF4-FFF2-40B4-BE49-F238E27FC236}">
                <a16:creationId xmlns:a16="http://schemas.microsoft.com/office/drawing/2014/main" id="{2BC2E4DD-1AF4-45B3-91D4-77E808C2FBF6}"/>
              </a:ext>
            </a:extLst>
          </p:cNvPr>
          <p:cNvSpPr>
            <a:spLocks noGrp="1"/>
          </p:cNvSpPr>
          <p:nvPr>
            <p:ph type="title"/>
          </p:nvPr>
        </p:nvSpPr>
        <p:spPr/>
        <p:txBody>
          <a:bodyPr>
            <a:normAutofit/>
          </a:bodyPr>
          <a:lstStyle/>
          <a:p>
            <a:r>
              <a:rPr lang="en-US" sz="3600" dirty="0"/>
              <a:t>Effector markers</a:t>
            </a:r>
            <a:endParaRPr lang="en-US" dirty="0"/>
          </a:p>
        </p:txBody>
      </p:sp>
      <p:sp>
        <p:nvSpPr>
          <p:cNvPr id="3" name="Footer Placeholder 2">
            <a:extLst>
              <a:ext uri="{FF2B5EF4-FFF2-40B4-BE49-F238E27FC236}">
                <a16:creationId xmlns:a16="http://schemas.microsoft.com/office/drawing/2014/main" id="{48F34FDE-299D-4CCC-A5B4-794A49C00DF9}"/>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DCA9EFE5-6875-48D6-AA61-2E936C749E26}"/>
              </a:ext>
            </a:extLst>
          </p:cNvPr>
          <p:cNvSpPr>
            <a:spLocks noGrp="1"/>
          </p:cNvSpPr>
          <p:nvPr>
            <p:ph type="sldNum" sz="quarter" idx="12"/>
          </p:nvPr>
        </p:nvSpPr>
        <p:spPr/>
        <p:txBody>
          <a:bodyPr/>
          <a:lstStyle/>
          <a:p>
            <a:fld id="{1EDCE9F5-3155-4799-A70E-4B295228D5AE}" type="slidenum">
              <a:rPr lang="en-US" smtClean="0"/>
              <a:pPr/>
              <a:t>27</a:t>
            </a:fld>
            <a:endParaRPr lang="en-US"/>
          </a:p>
        </p:txBody>
      </p:sp>
      <p:sp>
        <p:nvSpPr>
          <p:cNvPr id="5" name="Text Placeholder 4">
            <a:extLst>
              <a:ext uri="{FF2B5EF4-FFF2-40B4-BE49-F238E27FC236}">
                <a16:creationId xmlns:a16="http://schemas.microsoft.com/office/drawing/2014/main" id="{5E25BCBC-2366-49E3-85DD-CD1ECD252026}"/>
              </a:ext>
            </a:extLst>
          </p:cNvPr>
          <p:cNvSpPr>
            <a:spLocks noGrp="1"/>
          </p:cNvSpPr>
          <p:nvPr>
            <p:ph type="body" sz="quarter" idx="13"/>
          </p:nvPr>
        </p:nvSpPr>
        <p:spPr/>
        <p:txBody>
          <a:bodyPr/>
          <a:lstStyle/>
          <a:p>
            <a:r>
              <a:rPr lang="en-US" sz="2400" dirty="0" err="1"/>
              <a:t>Gzmb</a:t>
            </a:r>
            <a:r>
              <a:rPr lang="en-US" sz="2400" dirty="0"/>
              <a:t>, Prf1, </a:t>
            </a:r>
            <a:r>
              <a:rPr lang="en-US" sz="2400" dirty="0" err="1"/>
              <a:t>Ifng</a:t>
            </a:r>
            <a:r>
              <a:rPr lang="en-US" sz="2400" dirty="0"/>
              <a:t>, </a:t>
            </a:r>
            <a:r>
              <a:rPr lang="en-US" sz="2400" dirty="0" err="1"/>
              <a:t>Tnf</a:t>
            </a:r>
            <a:r>
              <a:rPr lang="en-US" sz="2400" dirty="0"/>
              <a:t>, </a:t>
            </a:r>
            <a:r>
              <a:rPr lang="en-US" sz="2400" dirty="0" err="1"/>
              <a:t>Icos</a:t>
            </a:r>
            <a:endParaRPr lang="en-US" sz="2400" dirty="0">
              <a:highlight>
                <a:srgbClr val="FFFF00"/>
              </a:highlight>
            </a:endParaRPr>
          </a:p>
          <a:p>
            <a:endParaRPr lang="en-US" dirty="0"/>
          </a:p>
        </p:txBody>
      </p:sp>
    </p:spTree>
    <p:extLst>
      <p:ext uri="{BB962C8B-B14F-4D97-AF65-F5344CB8AC3E}">
        <p14:creationId xmlns:p14="http://schemas.microsoft.com/office/powerpoint/2010/main" val="2310602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F3FB5-8CC4-435A-83BC-AE4579F453EA}"/>
              </a:ext>
            </a:extLst>
          </p:cNvPr>
          <p:cNvSpPr>
            <a:spLocks noGrp="1"/>
          </p:cNvSpPr>
          <p:nvPr>
            <p:ph type="title"/>
          </p:nvPr>
        </p:nvSpPr>
        <p:spPr/>
        <p:txBody>
          <a:bodyPr>
            <a:normAutofit/>
          </a:bodyPr>
          <a:lstStyle/>
          <a:p>
            <a:r>
              <a:rPr lang="en-US" sz="3600" dirty="0"/>
              <a:t>Effector markers</a:t>
            </a:r>
            <a:endParaRPr lang="en-US" dirty="0"/>
          </a:p>
        </p:txBody>
      </p:sp>
      <p:sp>
        <p:nvSpPr>
          <p:cNvPr id="3" name="Footer Placeholder 2">
            <a:extLst>
              <a:ext uri="{FF2B5EF4-FFF2-40B4-BE49-F238E27FC236}">
                <a16:creationId xmlns:a16="http://schemas.microsoft.com/office/drawing/2014/main" id="{EA269230-D4A7-4AB2-8B5E-D48AC2850F40}"/>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4BEB59EB-826B-4CD8-8F0B-D745365D078F}"/>
              </a:ext>
            </a:extLst>
          </p:cNvPr>
          <p:cNvSpPr>
            <a:spLocks noGrp="1"/>
          </p:cNvSpPr>
          <p:nvPr>
            <p:ph type="sldNum" sz="quarter" idx="12"/>
          </p:nvPr>
        </p:nvSpPr>
        <p:spPr/>
        <p:txBody>
          <a:bodyPr/>
          <a:lstStyle/>
          <a:p>
            <a:fld id="{1EDCE9F5-3155-4799-A70E-4B295228D5AE}" type="slidenum">
              <a:rPr lang="en-US" smtClean="0"/>
              <a:pPr/>
              <a:t>28</a:t>
            </a:fld>
            <a:endParaRPr lang="en-US"/>
          </a:p>
        </p:txBody>
      </p:sp>
      <p:sp>
        <p:nvSpPr>
          <p:cNvPr id="5" name="Text Placeholder 4">
            <a:extLst>
              <a:ext uri="{FF2B5EF4-FFF2-40B4-BE49-F238E27FC236}">
                <a16:creationId xmlns:a16="http://schemas.microsoft.com/office/drawing/2014/main" id="{18386DD0-F19A-4A2E-84B3-088BFBCB71AE}"/>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9E1789EB-279F-4664-879C-D12D1605E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6552" y="893379"/>
            <a:ext cx="3197247" cy="5328745"/>
          </a:xfrm>
          <a:prstGeom prst="rect">
            <a:avLst/>
          </a:prstGeom>
        </p:spPr>
      </p:pic>
    </p:spTree>
    <p:extLst>
      <p:ext uri="{BB962C8B-B14F-4D97-AF65-F5344CB8AC3E}">
        <p14:creationId xmlns:p14="http://schemas.microsoft.com/office/powerpoint/2010/main" val="696601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D9507-E8AE-481C-8128-4AB6CC4698F9}"/>
              </a:ext>
            </a:extLst>
          </p:cNvPr>
          <p:cNvSpPr>
            <a:spLocks noGrp="1"/>
          </p:cNvSpPr>
          <p:nvPr>
            <p:ph type="title"/>
          </p:nvPr>
        </p:nvSpPr>
        <p:spPr/>
        <p:txBody>
          <a:bodyPr>
            <a:normAutofit/>
          </a:bodyPr>
          <a:lstStyle/>
          <a:p>
            <a:r>
              <a:rPr lang="en-US" sz="3600" dirty="0"/>
              <a:t>Stem/</a:t>
            </a:r>
            <a:r>
              <a:rPr lang="en-US" sz="3600" dirty="0" err="1"/>
              <a:t>persister</a:t>
            </a:r>
            <a:r>
              <a:rPr lang="en-US" sz="3600" dirty="0"/>
              <a:t>/naïve markers</a:t>
            </a:r>
            <a:endParaRPr lang="en-US" dirty="0"/>
          </a:p>
        </p:txBody>
      </p:sp>
      <p:sp>
        <p:nvSpPr>
          <p:cNvPr id="3" name="Footer Placeholder 2">
            <a:extLst>
              <a:ext uri="{FF2B5EF4-FFF2-40B4-BE49-F238E27FC236}">
                <a16:creationId xmlns:a16="http://schemas.microsoft.com/office/drawing/2014/main" id="{ABDD2911-498D-4347-A307-35551691270F}"/>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F71E643F-57B7-4EAE-9527-1D425FB73CE0}"/>
              </a:ext>
            </a:extLst>
          </p:cNvPr>
          <p:cNvSpPr>
            <a:spLocks noGrp="1"/>
          </p:cNvSpPr>
          <p:nvPr>
            <p:ph type="sldNum" sz="quarter" idx="12"/>
          </p:nvPr>
        </p:nvSpPr>
        <p:spPr/>
        <p:txBody>
          <a:bodyPr/>
          <a:lstStyle/>
          <a:p>
            <a:fld id="{1EDCE9F5-3155-4799-A70E-4B295228D5AE}" type="slidenum">
              <a:rPr lang="en-US" smtClean="0"/>
              <a:pPr/>
              <a:t>29</a:t>
            </a:fld>
            <a:endParaRPr lang="en-US"/>
          </a:p>
        </p:txBody>
      </p:sp>
      <p:sp>
        <p:nvSpPr>
          <p:cNvPr id="5" name="Text Placeholder 4">
            <a:extLst>
              <a:ext uri="{FF2B5EF4-FFF2-40B4-BE49-F238E27FC236}">
                <a16:creationId xmlns:a16="http://schemas.microsoft.com/office/drawing/2014/main" id="{730B6F9B-387C-402B-B8DC-5CE69B84DD11}"/>
              </a:ext>
            </a:extLst>
          </p:cNvPr>
          <p:cNvSpPr>
            <a:spLocks noGrp="1"/>
          </p:cNvSpPr>
          <p:nvPr>
            <p:ph type="body" sz="quarter" idx="13"/>
          </p:nvPr>
        </p:nvSpPr>
        <p:spPr/>
        <p:txBody>
          <a:bodyPr/>
          <a:lstStyle/>
          <a:p>
            <a:r>
              <a:rPr lang="en-US" sz="2400" dirty="0"/>
              <a:t>Il7r, CD44, CD39, CD69</a:t>
            </a:r>
          </a:p>
          <a:p>
            <a:endParaRPr lang="en-US" dirty="0"/>
          </a:p>
        </p:txBody>
      </p:sp>
      <p:pic>
        <p:nvPicPr>
          <p:cNvPr id="10" name="Picture 9">
            <a:extLst>
              <a:ext uri="{FF2B5EF4-FFF2-40B4-BE49-F238E27FC236}">
                <a16:creationId xmlns:a16="http://schemas.microsoft.com/office/drawing/2014/main" id="{358CB397-52DF-40B0-9BB3-46B31AFC01CF}"/>
              </a:ext>
            </a:extLst>
          </p:cNvPr>
          <p:cNvPicPr>
            <a:picLocks noChangeAspect="1"/>
          </p:cNvPicPr>
          <p:nvPr/>
        </p:nvPicPr>
        <p:blipFill>
          <a:blip r:embed="rId2"/>
          <a:stretch>
            <a:fillRect/>
          </a:stretch>
        </p:blipFill>
        <p:spPr>
          <a:xfrm>
            <a:off x="4389120" y="1047373"/>
            <a:ext cx="6230759" cy="5192300"/>
          </a:xfrm>
          <a:prstGeom prst="rect">
            <a:avLst/>
          </a:prstGeom>
        </p:spPr>
      </p:pic>
    </p:spTree>
    <p:extLst>
      <p:ext uri="{BB962C8B-B14F-4D97-AF65-F5344CB8AC3E}">
        <p14:creationId xmlns:p14="http://schemas.microsoft.com/office/powerpoint/2010/main" val="179052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4D2EB-0782-4998-A838-B5165EC44BB7}"/>
              </a:ext>
            </a:extLst>
          </p:cNvPr>
          <p:cNvSpPr>
            <a:spLocks noGrp="1"/>
          </p:cNvSpPr>
          <p:nvPr>
            <p:ph type="title"/>
          </p:nvPr>
        </p:nvSpPr>
        <p:spPr/>
        <p:txBody>
          <a:bodyPr>
            <a:normAutofit/>
          </a:bodyPr>
          <a:lstStyle/>
          <a:p>
            <a:r>
              <a:rPr lang="en-GB" sz="3600" dirty="0"/>
              <a:t>Generation and expansion of unselected/young TIL</a:t>
            </a:r>
            <a:endParaRPr lang="en-US" dirty="0"/>
          </a:p>
        </p:txBody>
      </p:sp>
      <p:sp>
        <p:nvSpPr>
          <p:cNvPr id="3" name="Footer Placeholder 2">
            <a:extLst>
              <a:ext uri="{FF2B5EF4-FFF2-40B4-BE49-F238E27FC236}">
                <a16:creationId xmlns:a16="http://schemas.microsoft.com/office/drawing/2014/main" id="{70AF0D17-D106-477B-B16F-905BE94FF4D6}"/>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F2E99DED-2318-4CB0-B216-0247CFBD23EE}"/>
              </a:ext>
            </a:extLst>
          </p:cNvPr>
          <p:cNvSpPr>
            <a:spLocks noGrp="1"/>
          </p:cNvSpPr>
          <p:nvPr>
            <p:ph type="sldNum" sz="quarter" idx="12"/>
          </p:nvPr>
        </p:nvSpPr>
        <p:spPr/>
        <p:txBody>
          <a:bodyPr/>
          <a:lstStyle/>
          <a:p>
            <a:fld id="{1EDCE9F5-3155-4799-A70E-4B295228D5AE}" type="slidenum">
              <a:rPr lang="en-US" smtClean="0"/>
              <a:pPr/>
              <a:t>3</a:t>
            </a:fld>
            <a:endParaRPr lang="en-US"/>
          </a:p>
        </p:txBody>
      </p:sp>
      <p:sp>
        <p:nvSpPr>
          <p:cNvPr id="5" name="Text Placeholder 4">
            <a:extLst>
              <a:ext uri="{FF2B5EF4-FFF2-40B4-BE49-F238E27FC236}">
                <a16:creationId xmlns:a16="http://schemas.microsoft.com/office/drawing/2014/main" id="{E90404FF-234B-4F20-85CB-F565F1D81A47}"/>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46C50CE3-193B-41E3-A401-2BC7119C4564}"/>
              </a:ext>
            </a:extLst>
          </p:cNvPr>
          <p:cNvSpPr txBox="1"/>
          <p:nvPr/>
        </p:nvSpPr>
        <p:spPr>
          <a:xfrm>
            <a:off x="441959" y="1804411"/>
            <a:ext cx="11404739" cy="3693319"/>
          </a:xfrm>
          <a:prstGeom prst="rect">
            <a:avLst/>
          </a:prstGeom>
          <a:noFill/>
        </p:spPr>
        <p:txBody>
          <a:bodyPr wrap="square">
            <a:spAutoFit/>
          </a:bodyPr>
          <a:lstStyle/>
          <a:p>
            <a:r>
              <a:rPr lang="en-GB" dirty="0"/>
              <a:t>fragmentation, enzymatic digestion, and cell remnants technique were used to isolate TIL from surgically resected metastatic lesions. </a:t>
            </a:r>
          </a:p>
          <a:p>
            <a:r>
              <a:rPr lang="en-GB" dirty="0"/>
              <a:t>TIL cultures were ex vivo expanded in 2 major steps: </a:t>
            </a:r>
          </a:p>
          <a:p>
            <a:r>
              <a:rPr lang="en-GB" dirty="0"/>
              <a:t>(</a:t>
            </a:r>
            <a:r>
              <a:rPr lang="en-GB" dirty="0" err="1"/>
              <a:t>i</a:t>
            </a:r>
            <a:r>
              <a:rPr lang="en-GB" dirty="0"/>
              <a:t>) </a:t>
            </a:r>
            <a:r>
              <a:rPr lang="en-GB" dirty="0" err="1"/>
              <a:t>PreRapid</a:t>
            </a:r>
            <a:r>
              <a:rPr lang="en-GB" dirty="0"/>
              <a:t> Expansion Procedure (Pre-REP); Purified TIL cultures were established in approximately 2 weeks. Those </a:t>
            </a:r>
            <a:r>
              <a:rPr lang="en-GB" dirty="0" err="1"/>
              <a:t>shortterm</a:t>
            </a:r>
            <a:r>
              <a:rPr lang="en-GB" dirty="0"/>
              <a:t> cultured ("young") TIL were neither assayed nor selected ("unselected") on the basis of their </a:t>
            </a:r>
            <a:r>
              <a:rPr lang="en-GB" dirty="0" err="1"/>
              <a:t>interferongamma</a:t>
            </a:r>
            <a:r>
              <a:rPr lang="en-GB" dirty="0"/>
              <a:t> secretion after antigenic stimulation, as this assay was previously shown to be insufficient in predicting clinical efficacy. The obtained TIL cultures were cryopreserved or entered directly into the second step of expansion. The cut-off for an established TIL culture was defined as 80*10e6 cells, because about 50*10e6 TIL are required to initiate REP, the next expansion step, and another 30*10e6 TIL to compensate for the loss of cells during cryopreservation and thawing. </a:t>
            </a:r>
          </a:p>
          <a:p>
            <a:r>
              <a:rPr lang="en-GB" dirty="0"/>
              <a:t>(ii) REP; approximately 50*10^6 unselected TIL were expanded to treatment levels in a large-scale expansion procedure using anti-CD3 antibody, rhIL-2 and irradiated feeder cells of healthy donors in gas-permeable bags or </a:t>
            </a:r>
            <a:r>
              <a:rPr lang="en-GB" dirty="0" err="1"/>
              <a:t>GRex</a:t>
            </a:r>
            <a:r>
              <a:rPr lang="en-GB" dirty="0"/>
              <a:t> flasks. Within 14 days, cultures expanded by about 1,000 to</a:t>
            </a:r>
            <a:endParaRPr lang="en-US" dirty="0"/>
          </a:p>
        </p:txBody>
      </p:sp>
    </p:spTree>
    <p:extLst>
      <p:ext uri="{BB962C8B-B14F-4D97-AF65-F5344CB8AC3E}">
        <p14:creationId xmlns:p14="http://schemas.microsoft.com/office/powerpoint/2010/main" val="268899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468B3-D2FF-4B58-AC66-6C8342F1EB7B}"/>
              </a:ext>
            </a:extLst>
          </p:cNvPr>
          <p:cNvSpPr>
            <a:spLocks noGrp="1"/>
          </p:cNvSpPr>
          <p:nvPr>
            <p:ph type="title"/>
          </p:nvPr>
        </p:nvSpPr>
        <p:spPr/>
        <p:txBody>
          <a:bodyPr/>
          <a:lstStyle/>
          <a:p>
            <a:r>
              <a:rPr lang="en-US" sz="3600" dirty="0"/>
              <a:t>Stem/</a:t>
            </a:r>
            <a:r>
              <a:rPr lang="en-US" sz="3600" dirty="0" err="1"/>
              <a:t>persister</a:t>
            </a:r>
            <a:r>
              <a:rPr lang="en-US" sz="3600" dirty="0"/>
              <a:t>/naïve markers</a:t>
            </a:r>
            <a:endParaRPr lang="en-US" dirty="0"/>
          </a:p>
        </p:txBody>
      </p:sp>
      <p:sp>
        <p:nvSpPr>
          <p:cNvPr id="3" name="Footer Placeholder 2">
            <a:extLst>
              <a:ext uri="{FF2B5EF4-FFF2-40B4-BE49-F238E27FC236}">
                <a16:creationId xmlns:a16="http://schemas.microsoft.com/office/drawing/2014/main" id="{5CB3C0A3-0D0A-4837-BF8B-8AAB56BA0394}"/>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9A48D253-600B-4665-90EA-023CCD08861F}"/>
              </a:ext>
            </a:extLst>
          </p:cNvPr>
          <p:cNvSpPr>
            <a:spLocks noGrp="1"/>
          </p:cNvSpPr>
          <p:nvPr>
            <p:ph type="sldNum" sz="quarter" idx="12"/>
          </p:nvPr>
        </p:nvSpPr>
        <p:spPr/>
        <p:txBody>
          <a:bodyPr/>
          <a:lstStyle/>
          <a:p>
            <a:fld id="{1EDCE9F5-3155-4799-A70E-4B295228D5AE}" type="slidenum">
              <a:rPr lang="en-US" smtClean="0"/>
              <a:pPr/>
              <a:t>30</a:t>
            </a:fld>
            <a:endParaRPr lang="en-US"/>
          </a:p>
        </p:txBody>
      </p:sp>
      <p:sp>
        <p:nvSpPr>
          <p:cNvPr id="5" name="Text Placeholder 4">
            <a:extLst>
              <a:ext uri="{FF2B5EF4-FFF2-40B4-BE49-F238E27FC236}">
                <a16:creationId xmlns:a16="http://schemas.microsoft.com/office/drawing/2014/main" id="{2A9F3BCE-83D6-4DD3-8D44-9CAB94C3BC87}"/>
              </a:ext>
            </a:extLst>
          </p:cNvPr>
          <p:cNvSpPr>
            <a:spLocks noGrp="1"/>
          </p:cNvSpPr>
          <p:nvPr>
            <p:ph type="body" sz="quarter" idx="13"/>
          </p:nvPr>
        </p:nvSpPr>
        <p:spPr/>
        <p:txBody>
          <a:bodyPr/>
          <a:lstStyle/>
          <a:p>
            <a:endParaRPr lang="en-US"/>
          </a:p>
        </p:txBody>
      </p:sp>
      <p:pic>
        <p:nvPicPr>
          <p:cNvPr id="7" name="Picture 6">
            <a:extLst>
              <a:ext uri="{FF2B5EF4-FFF2-40B4-BE49-F238E27FC236}">
                <a16:creationId xmlns:a16="http://schemas.microsoft.com/office/drawing/2014/main" id="{03D73900-0F19-478D-8A4C-EB09996B955B}"/>
              </a:ext>
            </a:extLst>
          </p:cNvPr>
          <p:cNvPicPr>
            <a:picLocks noChangeAspect="1"/>
          </p:cNvPicPr>
          <p:nvPr/>
        </p:nvPicPr>
        <p:blipFill>
          <a:blip r:embed="rId2"/>
          <a:stretch>
            <a:fillRect/>
          </a:stretch>
        </p:blipFill>
        <p:spPr>
          <a:xfrm>
            <a:off x="6565392" y="689610"/>
            <a:ext cx="3287268" cy="5478780"/>
          </a:xfrm>
          <a:prstGeom prst="rect">
            <a:avLst/>
          </a:prstGeom>
        </p:spPr>
      </p:pic>
    </p:spTree>
    <p:extLst>
      <p:ext uri="{BB962C8B-B14F-4D97-AF65-F5344CB8AC3E}">
        <p14:creationId xmlns:p14="http://schemas.microsoft.com/office/powerpoint/2010/main" val="2167122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F5D0F-4D78-4255-8D3F-0E202BC7CF45}"/>
              </a:ext>
            </a:extLst>
          </p:cNvPr>
          <p:cNvSpPr>
            <a:spLocks noGrp="1"/>
          </p:cNvSpPr>
          <p:nvPr>
            <p:ph type="title"/>
          </p:nvPr>
        </p:nvSpPr>
        <p:spPr/>
        <p:txBody>
          <a:bodyPr/>
          <a:lstStyle/>
          <a:p>
            <a:r>
              <a:rPr lang="en-US" dirty="0"/>
              <a:t>Summary cluster 0</a:t>
            </a:r>
          </a:p>
        </p:txBody>
      </p:sp>
      <p:sp>
        <p:nvSpPr>
          <p:cNvPr id="3" name="Footer Placeholder 2">
            <a:extLst>
              <a:ext uri="{FF2B5EF4-FFF2-40B4-BE49-F238E27FC236}">
                <a16:creationId xmlns:a16="http://schemas.microsoft.com/office/drawing/2014/main" id="{9ED51018-0EB8-4809-B938-93849C9F0011}"/>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C8499BAB-4E2A-494B-A119-99D0D0E031C6}"/>
              </a:ext>
            </a:extLst>
          </p:cNvPr>
          <p:cNvSpPr>
            <a:spLocks noGrp="1"/>
          </p:cNvSpPr>
          <p:nvPr>
            <p:ph type="sldNum" sz="quarter" idx="12"/>
          </p:nvPr>
        </p:nvSpPr>
        <p:spPr/>
        <p:txBody>
          <a:bodyPr/>
          <a:lstStyle/>
          <a:p>
            <a:fld id="{1EDCE9F5-3155-4799-A70E-4B295228D5AE}" type="slidenum">
              <a:rPr lang="en-US" smtClean="0"/>
              <a:pPr/>
              <a:t>31</a:t>
            </a:fld>
            <a:endParaRPr lang="en-US"/>
          </a:p>
        </p:txBody>
      </p:sp>
      <p:sp>
        <p:nvSpPr>
          <p:cNvPr id="5" name="Text Placeholder 4">
            <a:extLst>
              <a:ext uri="{FF2B5EF4-FFF2-40B4-BE49-F238E27FC236}">
                <a16:creationId xmlns:a16="http://schemas.microsoft.com/office/drawing/2014/main" id="{0F0D098E-1948-4DF1-B6DF-847434A64A18}"/>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2817FD77-692F-44F1-9E3E-54B849AC90BD}"/>
              </a:ext>
            </a:extLst>
          </p:cNvPr>
          <p:cNvSpPr txBox="1"/>
          <p:nvPr/>
        </p:nvSpPr>
        <p:spPr>
          <a:xfrm>
            <a:off x="356384" y="1920240"/>
            <a:ext cx="8787616" cy="369332"/>
          </a:xfrm>
          <a:prstGeom prst="rect">
            <a:avLst/>
          </a:prstGeom>
          <a:noFill/>
        </p:spPr>
        <p:txBody>
          <a:bodyPr wrap="square">
            <a:spAutoFit/>
          </a:bodyPr>
          <a:lstStyle/>
          <a:p>
            <a:pPr marL="285750" indent="-285750">
              <a:buFont typeface="Arial" panose="020B0604020202020204" pitchFamily="34" charset="0"/>
              <a:buChar char="•"/>
            </a:pPr>
            <a:r>
              <a:rPr lang="en-US" dirty="0"/>
              <a:t>Il7r : higher in responders – important anchor</a:t>
            </a:r>
          </a:p>
        </p:txBody>
      </p:sp>
    </p:spTree>
    <p:extLst>
      <p:ext uri="{BB962C8B-B14F-4D97-AF65-F5344CB8AC3E}">
        <p14:creationId xmlns:p14="http://schemas.microsoft.com/office/powerpoint/2010/main" val="56731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4D67F-A08F-4BCB-974A-581192102CCC}"/>
              </a:ext>
            </a:extLst>
          </p:cNvPr>
          <p:cNvSpPr>
            <a:spLocks noGrp="1"/>
          </p:cNvSpPr>
          <p:nvPr>
            <p:ph type="title"/>
          </p:nvPr>
        </p:nvSpPr>
        <p:spPr/>
        <p:txBody>
          <a:bodyPr>
            <a:normAutofit/>
          </a:bodyPr>
          <a:lstStyle/>
          <a:p>
            <a:r>
              <a:rPr lang="en-US" dirty="0"/>
              <a:t>Cluster 1</a:t>
            </a:r>
            <a:r>
              <a:rPr lang="he-IL" dirty="0"/>
              <a:t> </a:t>
            </a:r>
            <a:r>
              <a:rPr lang="en-US" dirty="0"/>
              <a:t>(cytotoxic CD8)</a:t>
            </a:r>
          </a:p>
        </p:txBody>
      </p:sp>
      <p:sp>
        <p:nvSpPr>
          <p:cNvPr id="3" name="Footer Placeholder 2">
            <a:extLst>
              <a:ext uri="{FF2B5EF4-FFF2-40B4-BE49-F238E27FC236}">
                <a16:creationId xmlns:a16="http://schemas.microsoft.com/office/drawing/2014/main" id="{8688943B-4045-4ABF-8C32-AE6D97E0919C}"/>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818EF240-B5F4-4364-AE46-E531A22D6ED6}"/>
              </a:ext>
            </a:extLst>
          </p:cNvPr>
          <p:cNvSpPr>
            <a:spLocks noGrp="1"/>
          </p:cNvSpPr>
          <p:nvPr>
            <p:ph type="sldNum" sz="quarter" idx="12"/>
          </p:nvPr>
        </p:nvSpPr>
        <p:spPr/>
        <p:txBody>
          <a:bodyPr/>
          <a:lstStyle/>
          <a:p>
            <a:fld id="{1EDCE9F5-3155-4799-A70E-4B295228D5AE}" type="slidenum">
              <a:rPr lang="en-US" smtClean="0"/>
              <a:pPr/>
              <a:t>32</a:t>
            </a:fld>
            <a:endParaRPr lang="en-US"/>
          </a:p>
        </p:txBody>
      </p:sp>
      <p:sp>
        <p:nvSpPr>
          <p:cNvPr id="5" name="Text Placeholder 4">
            <a:extLst>
              <a:ext uri="{FF2B5EF4-FFF2-40B4-BE49-F238E27FC236}">
                <a16:creationId xmlns:a16="http://schemas.microsoft.com/office/drawing/2014/main" id="{6E0067AB-94F2-4553-AFDE-B3C188C3E90B}"/>
              </a:ext>
            </a:extLst>
          </p:cNvPr>
          <p:cNvSpPr>
            <a:spLocks noGrp="1"/>
          </p:cNvSpPr>
          <p:nvPr>
            <p:ph type="body" sz="quarter" idx="13"/>
          </p:nvPr>
        </p:nvSpPr>
        <p:spPr/>
        <p:txBody>
          <a:bodyPr/>
          <a:lstStyle/>
          <a:p>
            <a:r>
              <a:rPr lang="en-US" dirty="0"/>
              <a:t>zoom in analysis</a:t>
            </a:r>
          </a:p>
        </p:txBody>
      </p:sp>
      <p:pic>
        <p:nvPicPr>
          <p:cNvPr id="6" name="Picture 5">
            <a:extLst>
              <a:ext uri="{FF2B5EF4-FFF2-40B4-BE49-F238E27FC236}">
                <a16:creationId xmlns:a16="http://schemas.microsoft.com/office/drawing/2014/main" id="{1591E256-21BB-442B-BC84-644A2BE80D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054" y="1226166"/>
            <a:ext cx="4920942" cy="4920942"/>
          </a:xfrm>
          <a:prstGeom prst="rect">
            <a:avLst/>
          </a:prstGeom>
        </p:spPr>
      </p:pic>
      <p:sp>
        <p:nvSpPr>
          <p:cNvPr id="7" name="Rectangle 6">
            <a:extLst>
              <a:ext uri="{FF2B5EF4-FFF2-40B4-BE49-F238E27FC236}">
                <a16:creationId xmlns:a16="http://schemas.microsoft.com/office/drawing/2014/main" id="{AB085CD3-A6D5-4D7F-AD02-A5809A440360}"/>
              </a:ext>
            </a:extLst>
          </p:cNvPr>
          <p:cNvSpPr/>
          <p:nvPr/>
        </p:nvSpPr>
        <p:spPr>
          <a:xfrm>
            <a:off x="6629400" y="1428803"/>
            <a:ext cx="349905" cy="362985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8" name="Rectangle 7">
            <a:extLst>
              <a:ext uri="{FF2B5EF4-FFF2-40B4-BE49-F238E27FC236}">
                <a16:creationId xmlns:a16="http://schemas.microsoft.com/office/drawing/2014/main" id="{E3FDD06F-88CE-4582-90D9-0A45383FC990}"/>
              </a:ext>
            </a:extLst>
          </p:cNvPr>
          <p:cNvSpPr/>
          <p:nvPr/>
        </p:nvSpPr>
        <p:spPr>
          <a:xfrm>
            <a:off x="4670709" y="1467041"/>
            <a:ext cx="349905" cy="362985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156216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10">
            <a:extLst>
              <a:ext uri="{FF2B5EF4-FFF2-40B4-BE49-F238E27FC236}">
                <a16:creationId xmlns:a16="http://schemas.microsoft.com/office/drawing/2014/main" id="{537C64B4-2A18-4A80-A55D-F2EBBD7369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9939" y="793998"/>
            <a:ext cx="6963701" cy="5222776"/>
          </a:xfrm>
          <a:prstGeom prst="rect">
            <a:avLst/>
          </a:prstGeom>
        </p:spPr>
      </p:pic>
      <p:sp>
        <p:nvSpPr>
          <p:cNvPr id="2" name="Title 1">
            <a:extLst>
              <a:ext uri="{FF2B5EF4-FFF2-40B4-BE49-F238E27FC236}">
                <a16:creationId xmlns:a16="http://schemas.microsoft.com/office/drawing/2014/main" id="{28780FF8-FB07-4906-835C-F8EC63C3D9E8}"/>
              </a:ext>
            </a:extLst>
          </p:cNvPr>
          <p:cNvSpPr>
            <a:spLocks noGrp="1"/>
          </p:cNvSpPr>
          <p:nvPr>
            <p:ph type="title"/>
          </p:nvPr>
        </p:nvSpPr>
        <p:spPr/>
        <p:txBody>
          <a:bodyPr/>
          <a:lstStyle/>
          <a:p>
            <a:r>
              <a:rPr lang="en-US" dirty="0" err="1"/>
              <a:t>tSNE</a:t>
            </a:r>
            <a:endParaRPr lang="en-US" dirty="0"/>
          </a:p>
        </p:txBody>
      </p:sp>
      <p:sp>
        <p:nvSpPr>
          <p:cNvPr id="3" name="Footer Placeholder 2">
            <a:extLst>
              <a:ext uri="{FF2B5EF4-FFF2-40B4-BE49-F238E27FC236}">
                <a16:creationId xmlns:a16="http://schemas.microsoft.com/office/drawing/2014/main" id="{EC8EE327-AE92-41DF-9940-2D1C4BD2ED96}"/>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69B3DEC5-B105-417D-A9AC-8D2A5D76A634}"/>
              </a:ext>
            </a:extLst>
          </p:cNvPr>
          <p:cNvSpPr>
            <a:spLocks noGrp="1"/>
          </p:cNvSpPr>
          <p:nvPr>
            <p:ph type="sldNum" sz="quarter" idx="12"/>
          </p:nvPr>
        </p:nvSpPr>
        <p:spPr/>
        <p:txBody>
          <a:bodyPr/>
          <a:lstStyle/>
          <a:p>
            <a:fld id="{1EDCE9F5-3155-4799-A70E-4B295228D5AE}" type="slidenum">
              <a:rPr lang="en-US" smtClean="0"/>
              <a:pPr/>
              <a:t>33</a:t>
            </a:fld>
            <a:endParaRPr lang="en-US"/>
          </a:p>
        </p:txBody>
      </p:sp>
      <p:sp>
        <p:nvSpPr>
          <p:cNvPr id="5" name="Text Placeholder 4">
            <a:extLst>
              <a:ext uri="{FF2B5EF4-FFF2-40B4-BE49-F238E27FC236}">
                <a16:creationId xmlns:a16="http://schemas.microsoft.com/office/drawing/2014/main" id="{80CC83CF-E117-4B4D-9EBA-BB7513ED69E0}"/>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76756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455DF-23C9-4BD6-8661-B7158EF6D054}"/>
              </a:ext>
            </a:extLst>
          </p:cNvPr>
          <p:cNvSpPr>
            <a:spLocks noGrp="1"/>
          </p:cNvSpPr>
          <p:nvPr>
            <p:ph type="title"/>
          </p:nvPr>
        </p:nvSpPr>
        <p:spPr/>
        <p:txBody>
          <a:bodyPr>
            <a:normAutofit/>
          </a:bodyPr>
          <a:lstStyle/>
          <a:p>
            <a:r>
              <a:rPr lang="en-US" dirty="0" err="1"/>
              <a:t>tSNE</a:t>
            </a:r>
            <a:r>
              <a:rPr lang="he-IL" dirty="0"/>
              <a:t> </a:t>
            </a:r>
            <a:r>
              <a:rPr lang="en-US" dirty="0"/>
              <a:t>by response</a:t>
            </a:r>
          </a:p>
        </p:txBody>
      </p:sp>
      <p:sp>
        <p:nvSpPr>
          <p:cNvPr id="3" name="Footer Placeholder 2">
            <a:extLst>
              <a:ext uri="{FF2B5EF4-FFF2-40B4-BE49-F238E27FC236}">
                <a16:creationId xmlns:a16="http://schemas.microsoft.com/office/drawing/2014/main" id="{86304740-5DB7-40E4-AA75-5AC665D1FE84}"/>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E1FE90EC-D659-4496-B5A2-EE600053CE9A}"/>
              </a:ext>
            </a:extLst>
          </p:cNvPr>
          <p:cNvSpPr>
            <a:spLocks noGrp="1"/>
          </p:cNvSpPr>
          <p:nvPr>
            <p:ph type="sldNum" sz="quarter" idx="12"/>
          </p:nvPr>
        </p:nvSpPr>
        <p:spPr/>
        <p:txBody>
          <a:bodyPr/>
          <a:lstStyle/>
          <a:p>
            <a:fld id="{1EDCE9F5-3155-4799-A70E-4B295228D5AE}" type="slidenum">
              <a:rPr lang="en-US" smtClean="0"/>
              <a:pPr/>
              <a:t>34</a:t>
            </a:fld>
            <a:endParaRPr lang="en-US"/>
          </a:p>
        </p:txBody>
      </p:sp>
      <p:sp>
        <p:nvSpPr>
          <p:cNvPr id="5" name="Text Placeholder 4">
            <a:extLst>
              <a:ext uri="{FF2B5EF4-FFF2-40B4-BE49-F238E27FC236}">
                <a16:creationId xmlns:a16="http://schemas.microsoft.com/office/drawing/2014/main" id="{7DBEDE73-39BF-442D-805F-1945E6196C6A}"/>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7F341D0-3B57-4176-B9F4-1D83479EBC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027" y="1905300"/>
            <a:ext cx="10780986" cy="3850352"/>
          </a:xfrm>
          <a:prstGeom prst="rect">
            <a:avLst/>
          </a:prstGeom>
        </p:spPr>
      </p:pic>
    </p:spTree>
    <p:extLst>
      <p:ext uri="{BB962C8B-B14F-4D97-AF65-F5344CB8AC3E}">
        <p14:creationId xmlns:p14="http://schemas.microsoft.com/office/powerpoint/2010/main" val="688905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E8DA8-96DB-4BDB-97C8-22B11B505EF6}"/>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8D421AE4-CC1C-4D84-ABF3-30DB802F5B7C}"/>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A444AA4D-F3F6-4568-8D71-FCAFFA8D64DD}"/>
              </a:ext>
            </a:extLst>
          </p:cNvPr>
          <p:cNvSpPr>
            <a:spLocks noGrp="1"/>
          </p:cNvSpPr>
          <p:nvPr>
            <p:ph type="sldNum" sz="quarter" idx="12"/>
          </p:nvPr>
        </p:nvSpPr>
        <p:spPr/>
        <p:txBody>
          <a:bodyPr/>
          <a:lstStyle/>
          <a:p>
            <a:fld id="{1EDCE9F5-3155-4799-A70E-4B295228D5AE}" type="slidenum">
              <a:rPr lang="en-US" smtClean="0"/>
              <a:pPr/>
              <a:t>35</a:t>
            </a:fld>
            <a:endParaRPr lang="en-US"/>
          </a:p>
        </p:txBody>
      </p:sp>
      <p:sp>
        <p:nvSpPr>
          <p:cNvPr id="5" name="Text Placeholder 4">
            <a:extLst>
              <a:ext uri="{FF2B5EF4-FFF2-40B4-BE49-F238E27FC236}">
                <a16:creationId xmlns:a16="http://schemas.microsoft.com/office/drawing/2014/main" id="{E58ABD93-CF88-4F9D-BF16-F6CC6C22181E}"/>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A07D6BFA-80C5-4FC8-A0D0-B01C1587F0F2}"/>
              </a:ext>
            </a:extLst>
          </p:cNvPr>
          <p:cNvPicPr>
            <a:picLocks noChangeAspect="1"/>
          </p:cNvPicPr>
          <p:nvPr/>
        </p:nvPicPr>
        <p:blipFill>
          <a:blip r:embed="rId2"/>
          <a:stretch>
            <a:fillRect/>
          </a:stretch>
        </p:blipFill>
        <p:spPr>
          <a:xfrm>
            <a:off x="3070860" y="1124494"/>
            <a:ext cx="7002780" cy="5001986"/>
          </a:xfrm>
          <a:prstGeom prst="rect">
            <a:avLst/>
          </a:prstGeom>
        </p:spPr>
      </p:pic>
    </p:spTree>
    <p:extLst>
      <p:ext uri="{BB962C8B-B14F-4D97-AF65-F5344CB8AC3E}">
        <p14:creationId xmlns:p14="http://schemas.microsoft.com/office/powerpoint/2010/main" val="116739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87642-43BB-46FE-B5CB-46E5356EE1CA}"/>
              </a:ext>
            </a:extLst>
          </p:cNvPr>
          <p:cNvSpPr>
            <a:spLocks noGrp="1"/>
          </p:cNvSpPr>
          <p:nvPr>
            <p:ph type="title"/>
          </p:nvPr>
        </p:nvSpPr>
        <p:spPr/>
        <p:txBody>
          <a:bodyPr>
            <a:normAutofit/>
          </a:bodyPr>
          <a:lstStyle/>
          <a:p>
            <a:r>
              <a:rPr lang="en-US" sz="3600" b="0" i="0" dirty="0">
                <a:effectLst/>
                <a:highlight>
                  <a:srgbClr val="FFFFFF"/>
                </a:highlight>
                <a:latin typeface="Helvetica Neue"/>
              </a:rPr>
              <a:t>Contribution</a:t>
            </a:r>
            <a:r>
              <a:rPr lang="he-IL" dirty="0">
                <a:highlight>
                  <a:srgbClr val="FFFFFF"/>
                </a:highlight>
                <a:latin typeface="Helvetica Neue"/>
              </a:rPr>
              <a:t> </a:t>
            </a:r>
            <a:r>
              <a:rPr lang="en-US" sz="3600" b="0" i="0" dirty="0">
                <a:effectLst/>
                <a:highlight>
                  <a:srgbClr val="FFFFFF"/>
                </a:highlight>
                <a:latin typeface="Helvetica Neue"/>
              </a:rPr>
              <a:t>per patient</a:t>
            </a:r>
            <a:endParaRPr lang="en-US" dirty="0"/>
          </a:p>
        </p:txBody>
      </p:sp>
      <p:sp>
        <p:nvSpPr>
          <p:cNvPr id="3" name="Footer Placeholder 2">
            <a:extLst>
              <a:ext uri="{FF2B5EF4-FFF2-40B4-BE49-F238E27FC236}">
                <a16:creationId xmlns:a16="http://schemas.microsoft.com/office/drawing/2014/main" id="{E73FA9CD-0A60-4E54-951B-572EC8C039B4}"/>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138627A2-9BB3-4B9D-9F98-8068568C36D9}"/>
              </a:ext>
            </a:extLst>
          </p:cNvPr>
          <p:cNvSpPr>
            <a:spLocks noGrp="1"/>
          </p:cNvSpPr>
          <p:nvPr>
            <p:ph type="sldNum" sz="quarter" idx="12"/>
          </p:nvPr>
        </p:nvSpPr>
        <p:spPr/>
        <p:txBody>
          <a:bodyPr/>
          <a:lstStyle/>
          <a:p>
            <a:fld id="{1EDCE9F5-3155-4799-A70E-4B295228D5AE}" type="slidenum">
              <a:rPr lang="en-US" smtClean="0"/>
              <a:pPr/>
              <a:t>36</a:t>
            </a:fld>
            <a:endParaRPr lang="en-US"/>
          </a:p>
        </p:txBody>
      </p:sp>
      <p:sp>
        <p:nvSpPr>
          <p:cNvPr id="5" name="Text Placeholder 4">
            <a:extLst>
              <a:ext uri="{FF2B5EF4-FFF2-40B4-BE49-F238E27FC236}">
                <a16:creationId xmlns:a16="http://schemas.microsoft.com/office/drawing/2014/main" id="{A47F0940-DE97-4272-A350-25760D7E7F12}"/>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CBBC43D-BFA6-4789-A670-1722079E40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4739" y="1325203"/>
            <a:ext cx="6775231" cy="4839451"/>
          </a:xfrm>
          <a:prstGeom prst="rect">
            <a:avLst/>
          </a:prstGeom>
        </p:spPr>
      </p:pic>
    </p:spTree>
    <p:extLst>
      <p:ext uri="{BB962C8B-B14F-4D97-AF65-F5344CB8AC3E}">
        <p14:creationId xmlns:p14="http://schemas.microsoft.com/office/powerpoint/2010/main" val="2016448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CB43-2EC6-4545-A817-1FCCE4C22C2F}"/>
              </a:ext>
            </a:extLst>
          </p:cNvPr>
          <p:cNvSpPr>
            <a:spLocks noGrp="1"/>
          </p:cNvSpPr>
          <p:nvPr>
            <p:ph type="title"/>
          </p:nvPr>
        </p:nvSpPr>
        <p:spPr/>
        <p:txBody>
          <a:bodyPr/>
          <a:lstStyle/>
          <a:p>
            <a:r>
              <a:rPr lang="en-US" sz="3600" dirty="0"/>
              <a:t>exhaustion markers</a:t>
            </a:r>
            <a:endParaRPr lang="en-US" dirty="0"/>
          </a:p>
        </p:txBody>
      </p:sp>
      <p:sp>
        <p:nvSpPr>
          <p:cNvPr id="3" name="Footer Placeholder 2">
            <a:extLst>
              <a:ext uri="{FF2B5EF4-FFF2-40B4-BE49-F238E27FC236}">
                <a16:creationId xmlns:a16="http://schemas.microsoft.com/office/drawing/2014/main" id="{6C1C9AB1-E363-4BE0-97F2-24954E22DB2C}"/>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E50F5B59-474D-4750-A730-6883DE6FC69F}"/>
              </a:ext>
            </a:extLst>
          </p:cNvPr>
          <p:cNvSpPr>
            <a:spLocks noGrp="1"/>
          </p:cNvSpPr>
          <p:nvPr>
            <p:ph type="sldNum" sz="quarter" idx="12"/>
          </p:nvPr>
        </p:nvSpPr>
        <p:spPr/>
        <p:txBody>
          <a:bodyPr/>
          <a:lstStyle/>
          <a:p>
            <a:fld id="{1EDCE9F5-3155-4799-A70E-4B295228D5AE}" type="slidenum">
              <a:rPr lang="en-US" smtClean="0"/>
              <a:pPr/>
              <a:t>37</a:t>
            </a:fld>
            <a:endParaRPr lang="en-US"/>
          </a:p>
        </p:txBody>
      </p:sp>
      <p:sp>
        <p:nvSpPr>
          <p:cNvPr id="5" name="Text Placeholder 4">
            <a:extLst>
              <a:ext uri="{FF2B5EF4-FFF2-40B4-BE49-F238E27FC236}">
                <a16:creationId xmlns:a16="http://schemas.microsoft.com/office/drawing/2014/main" id="{1BCA5F18-47AC-4826-8F05-3745D03A3AB7}"/>
              </a:ext>
            </a:extLst>
          </p:cNvPr>
          <p:cNvSpPr>
            <a:spLocks noGrp="1"/>
          </p:cNvSpPr>
          <p:nvPr>
            <p:ph type="body" sz="quarter" idx="13"/>
          </p:nvPr>
        </p:nvSpPr>
        <p:spPr/>
        <p:txBody>
          <a:bodyPr/>
          <a:lstStyle/>
          <a:p>
            <a:r>
              <a:rPr lang="en-US" sz="2400" dirty="0" err="1"/>
              <a:t>Tigit</a:t>
            </a:r>
            <a:r>
              <a:rPr lang="en-US" sz="2400" dirty="0"/>
              <a:t>, Lag3, Havcr2, Tox</a:t>
            </a:r>
            <a:endParaRPr lang="en-US" dirty="0"/>
          </a:p>
        </p:txBody>
      </p:sp>
      <p:pic>
        <p:nvPicPr>
          <p:cNvPr id="6" name="Picture 5">
            <a:extLst>
              <a:ext uri="{FF2B5EF4-FFF2-40B4-BE49-F238E27FC236}">
                <a16:creationId xmlns:a16="http://schemas.microsoft.com/office/drawing/2014/main" id="{5240C4B6-4B8A-4514-9B58-0783C960C4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1940" y="955964"/>
            <a:ext cx="6198211" cy="5165176"/>
          </a:xfrm>
          <a:prstGeom prst="rect">
            <a:avLst/>
          </a:prstGeom>
        </p:spPr>
      </p:pic>
    </p:spTree>
    <p:extLst>
      <p:ext uri="{BB962C8B-B14F-4D97-AF65-F5344CB8AC3E}">
        <p14:creationId xmlns:p14="http://schemas.microsoft.com/office/powerpoint/2010/main" val="3355153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D07EA-F60D-418E-A28A-78F3BF3311B2}"/>
              </a:ext>
            </a:extLst>
          </p:cNvPr>
          <p:cNvSpPr>
            <a:spLocks noGrp="1"/>
          </p:cNvSpPr>
          <p:nvPr>
            <p:ph type="title"/>
          </p:nvPr>
        </p:nvSpPr>
        <p:spPr/>
        <p:txBody>
          <a:bodyPr>
            <a:normAutofit/>
          </a:bodyPr>
          <a:lstStyle/>
          <a:p>
            <a:r>
              <a:rPr lang="en-US" sz="3600" dirty="0"/>
              <a:t>exhaustion markers</a:t>
            </a:r>
            <a:endParaRPr lang="en-US" dirty="0"/>
          </a:p>
        </p:txBody>
      </p:sp>
      <p:sp>
        <p:nvSpPr>
          <p:cNvPr id="3" name="Footer Placeholder 2">
            <a:extLst>
              <a:ext uri="{FF2B5EF4-FFF2-40B4-BE49-F238E27FC236}">
                <a16:creationId xmlns:a16="http://schemas.microsoft.com/office/drawing/2014/main" id="{5DE58ABB-8C59-476D-95F5-129B42690487}"/>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8CEA0A86-93C0-4CE6-BC0F-2C4D6C286A72}"/>
              </a:ext>
            </a:extLst>
          </p:cNvPr>
          <p:cNvSpPr>
            <a:spLocks noGrp="1"/>
          </p:cNvSpPr>
          <p:nvPr>
            <p:ph type="sldNum" sz="quarter" idx="12"/>
          </p:nvPr>
        </p:nvSpPr>
        <p:spPr/>
        <p:txBody>
          <a:bodyPr/>
          <a:lstStyle/>
          <a:p>
            <a:fld id="{1EDCE9F5-3155-4799-A70E-4B295228D5AE}" type="slidenum">
              <a:rPr lang="en-US" smtClean="0"/>
              <a:pPr/>
              <a:t>38</a:t>
            </a:fld>
            <a:endParaRPr lang="en-US"/>
          </a:p>
        </p:txBody>
      </p:sp>
      <p:sp>
        <p:nvSpPr>
          <p:cNvPr id="5" name="Text Placeholder 4">
            <a:extLst>
              <a:ext uri="{FF2B5EF4-FFF2-40B4-BE49-F238E27FC236}">
                <a16:creationId xmlns:a16="http://schemas.microsoft.com/office/drawing/2014/main" id="{079AFDDF-A860-4C8A-97F8-276A2644289F}"/>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D4EB290F-9BF9-4581-9C92-90DAC61A67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0680" y="818832"/>
            <a:ext cx="3132201" cy="5220335"/>
          </a:xfrm>
          <a:prstGeom prst="rect">
            <a:avLst/>
          </a:prstGeom>
        </p:spPr>
      </p:pic>
    </p:spTree>
    <p:extLst>
      <p:ext uri="{BB962C8B-B14F-4D97-AF65-F5344CB8AC3E}">
        <p14:creationId xmlns:p14="http://schemas.microsoft.com/office/powerpoint/2010/main" val="2663206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6614B-5FF0-40D8-ADAC-DE403F715E34}"/>
              </a:ext>
            </a:extLst>
          </p:cNvPr>
          <p:cNvSpPr>
            <a:spLocks noGrp="1"/>
          </p:cNvSpPr>
          <p:nvPr>
            <p:ph type="title"/>
          </p:nvPr>
        </p:nvSpPr>
        <p:spPr/>
        <p:txBody>
          <a:bodyPr>
            <a:normAutofit/>
          </a:bodyPr>
          <a:lstStyle/>
          <a:p>
            <a:r>
              <a:rPr lang="en-US" sz="3600" dirty="0"/>
              <a:t>Effector markers</a:t>
            </a:r>
            <a:endParaRPr lang="en-US" dirty="0"/>
          </a:p>
        </p:txBody>
      </p:sp>
      <p:sp>
        <p:nvSpPr>
          <p:cNvPr id="3" name="Footer Placeholder 2">
            <a:extLst>
              <a:ext uri="{FF2B5EF4-FFF2-40B4-BE49-F238E27FC236}">
                <a16:creationId xmlns:a16="http://schemas.microsoft.com/office/drawing/2014/main" id="{54CD405D-C42E-459F-8849-1E237388D54C}"/>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9DC096FC-4FBE-4808-8CE5-2824BB572403}"/>
              </a:ext>
            </a:extLst>
          </p:cNvPr>
          <p:cNvSpPr>
            <a:spLocks noGrp="1"/>
          </p:cNvSpPr>
          <p:nvPr>
            <p:ph type="sldNum" sz="quarter" idx="12"/>
          </p:nvPr>
        </p:nvSpPr>
        <p:spPr/>
        <p:txBody>
          <a:bodyPr/>
          <a:lstStyle/>
          <a:p>
            <a:fld id="{1EDCE9F5-3155-4799-A70E-4B295228D5AE}" type="slidenum">
              <a:rPr lang="en-US" smtClean="0"/>
              <a:pPr/>
              <a:t>39</a:t>
            </a:fld>
            <a:endParaRPr lang="en-US"/>
          </a:p>
        </p:txBody>
      </p:sp>
      <p:sp>
        <p:nvSpPr>
          <p:cNvPr id="5" name="Text Placeholder 4">
            <a:extLst>
              <a:ext uri="{FF2B5EF4-FFF2-40B4-BE49-F238E27FC236}">
                <a16:creationId xmlns:a16="http://schemas.microsoft.com/office/drawing/2014/main" id="{4C620CFC-0667-4E38-B229-ABD3919E2F09}"/>
              </a:ext>
            </a:extLst>
          </p:cNvPr>
          <p:cNvSpPr>
            <a:spLocks noGrp="1"/>
          </p:cNvSpPr>
          <p:nvPr>
            <p:ph type="body" sz="quarter" idx="13"/>
          </p:nvPr>
        </p:nvSpPr>
        <p:spPr/>
        <p:txBody>
          <a:bodyPr/>
          <a:lstStyle/>
          <a:p>
            <a:r>
              <a:rPr lang="en-US" sz="2400" dirty="0" err="1"/>
              <a:t>Gzmb</a:t>
            </a:r>
            <a:r>
              <a:rPr lang="en-US" sz="2400" dirty="0"/>
              <a:t>, Prf1, </a:t>
            </a:r>
            <a:r>
              <a:rPr lang="en-US" sz="2400" dirty="0" err="1"/>
              <a:t>Ifng</a:t>
            </a:r>
            <a:r>
              <a:rPr lang="en-US" sz="2400" dirty="0"/>
              <a:t>, </a:t>
            </a:r>
            <a:r>
              <a:rPr lang="en-US" sz="2400" dirty="0" err="1"/>
              <a:t>Tnf</a:t>
            </a:r>
            <a:r>
              <a:rPr lang="en-US" sz="2400" dirty="0"/>
              <a:t>, </a:t>
            </a:r>
            <a:r>
              <a:rPr lang="en-US" sz="2400" dirty="0" err="1"/>
              <a:t>Icos</a:t>
            </a:r>
            <a:endParaRPr lang="en-US" sz="2400" dirty="0">
              <a:highlight>
                <a:srgbClr val="FFFF00"/>
              </a:highlight>
            </a:endParaRPr>
          </a:p>
          <a:p>
            <a:endParaRPr lang="en-US" dirty="0"/>
          </a:p>
        </p:txBody>
      </p:sp>
      <p:pic>
        <p:nvPicPr>
          <p:cNvPr id="6" name="Content Placeholder 4">
            <a:extLst>
              <a:ext uri="{FF2B5EF4-FFF2-40B4-BE49-F238E27FC236}">
                <a16:creationId xmlns:a16="http://schemas.microsoft.com/office/drawing/2014/main" id="{809A9E42-FB87-4C76-AA19-EDF13D88F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6067" y="853498"/>
            <a:ext cx="6181204" cy="5151004"/>
          </a:xfrm>
          <a:prstGeom prst="rect">
            <a:avLst/>
          </a:prstGeom>
        </p:spPr>
      </p:pic>
    </p:spTree>
    <p:extLst>
      <p:ext uri="{BB962C8B-B14F-4D97-AF65-F5344CB8AC3E}">
        <p14:creationId xmlns:p14="http://schemas.microsoft.com/office/powerpoint/2010/main" val="17125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85EF6-0F34-42BF-8A50-D97980CC393D}"/>
              </a:ext>
            </a:extLst>
          </p:cNvPr>
          <p:cNvSpPr>
            <a:spLocks noGrp="1"/>
          </p:cNvSpPr>
          <p:nvPr>
            <p:ph type="title"/>
          </p:nvPr>
        </p:nvSpPr>
        <p:spPr/>
        <p:txBody>
          <a:bodyPr/>
          <a:lstStyle/>
          <a:p>
            <a:r>
              <a:rPr lang="en-US" dirty="0"/>
              <a:t>Predictor variables</a:t>
            </a:r>
          </a:p>
        </p:txBody>
      </p:sp>
      <p:sp>
        <p:nvSpPr>
          <p:cNvPr id="3" name="Footer Placeholder 2">
            <a:extLst>
              <a:ext uri="{FF2B5EF4-FFF2-40B4-BE49-F238E27FC236}">
                <a16:creationId xmlns:a16="http://schemas.microsoft.com/office/drawing/2014/main" id="{05A923B5-F4F3-4BB0-974D-27FE0D07C3FF}"/>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86738BB3-85BB-49AE-8608-95ADC11DA7A6}"/>
              </a:ext>
            </a:extLst>
          </p:cNvPr>
          <p:cNvSpPr>
            <a:spLocks noGrp="1"/>
          </p:cNvSpPr>
          <p:nvPr>
            <p:ph type="sldNum" sz="quarter" idx="12"/>
          </p:nvPr>
        </p:nvSpPr>
        <p:spPr/>
        <p:txBody>
          <a:bodyPr/>
          <a:lstStyle/>
          <a:p>
            <a:fld id="{1EDCE9F5-3155-4799-A70E-4B295228D5AE}" type="slidenum">
              <a:rPr lang="en-US" smtClean="0"/>
              <a:pPr/>
              <a:t>4</a:t>
            </a:fld>
            <a:endParaRPr lang="en-US"/>
          </a:p>
        </p:txBody>
      </p:sp>
      <p:sp>
        <p:nvSpPr>
          <p:cNvPr id="5" name="Text Placeholder 4">
            <a:extLst>
              <a:ext uri="{FF2B5EF4-FFF2-40B4-BE49-F238E27FC236}">
                <a16:creationId xmlns:a16="http://schemas.microsoft.com/office/drawing/2014/main" id="{AFAF5C4A-6F4E-4BA2-AF6F-B89BBCF7E03B}"/>
              </a:ext>
            </a:extLst>
          </p:cNvPr>
          <p:cNvSpPr>
            <a:spLocks noGrp="1"/>
          </p:cNvSpPr>
          <p:nvPr>
            <p:ph type="body" sz="quarter" idx="13"/>
          </p:nvPr>
        </p:nvSpPr>
        <p:spPr/>
        <p:txBody>
          <a:bodyPr/>
          <a:lstStyle/>
          <a:p>
            <a:endParaRPr lang="en-US"/>
          </a:p>
        </p:txBody>
      </p:sp>
      <p:pic>
        <p:nvPicPr>
          <p:cNvPr id="6" name="Content Placeholder 4">
            <a:extLst>
              <a:ext uri="{FF2B5EF4-FFF2-40B4-BE49-F238E27FC236}">
                <a16:creationId xmlns:a16="http://schemas.microsoft.com/office/drawing/2014/main" id="{DF05ED95-F04D-4826-B51A-F758919FA335}"/>
              </a:ext>
            </a:extLst>
          </p:cNvPr>
          <p:cNvPicPr>
            <a:picLocks noChangeAspect="1"/>
          </p:cNvPicPr>
          <p:nvPr/>
        </p:nvPicPr>
        <p:blipFill>
          <a:blip r:embed="rId2"/>
          <a:stretch>
            <a:fillRect/>
          </a:stretch>
        </p:blipFill>
        <p:spPr>
          <a:xfrm>
            <a:off x="2644666" y="1540079"/>
            <a:ext cx="7428974" cy="4706066"/>
          </a:xfrm>
          <a:prstGeom prst="rect">
            <a:avLst/>
          </a:prstGeom>
        </p:spPr>
      </p:pic>
    </p:spTree>
    <p:extLst>
      <p:ext uri="{BB962C8B-B14F-4D97-AF65-F5344CB8AC3E}">
        <p14:creationId xmlns:p14="http://schemas.microsoft.com/office/powerpoint/2010/main" val="75993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D0A9-7199-4ADE-961A-84A0F0FB54AD}"/>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C99E1B92-E7EF-4A38-AB03-C49CFEDA6585}"/>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8F25113F-FD1B-4F15-8775-55E4B09590ED}"/>
              </a:ext>
            </a:extLst>
          </p:cNvPr>
          <p:cNvSpPr>
            <a:spLocks noGrp="1"/>
          </p:cNvSpPr>
          <p:nvPr>
            <p:ph type="sldNum" sz="quarter" idx="12"/>
          </p:nvPr>
        </p:nvSpPr>
        <p:spPr/>
        <p:txBody>
          <a:bodyPr/>
          <a:lstStyle/>
          <a:p>
            <a:fld id="{1EDCE9F5-3155-4799-A70E-4B295228D5AE}" type="slidenum">
              <a:rPr lang="en-US" smtClean="0"/>
              <a:pPr/>
              <a:t>40</a:t>
            </a:fld>
            <a:endParaRPr lang="en-US"/>
          </a:p>
        </p:txBody>
      </p:sp>
      <p:sp>
        <p:nvSpPr>
          <p:cNvPr id="5" name="Text Placeholder 4">
            <a:extLst>
              <a:ext uri="{FF2B5EF4-FFF2-40B4-BE49-F238E27FC236}">
                <a16:creationId xmlns:a16="http://schemas.microsoft.com/office/drawing/2014/main" id="{00199C15-DA6A-4414-8A42-BDABC543659D}"/>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4A13D8E8-806E-400C-A3D8-8BF45226D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956" y="1211843"/>
            <a:ext cx="2660589" cy="4434314"/>
          </a:xfrm>
          <a:prstGeom prst="rect">
            <a:avLst/>
          </a:prstGeom>
        </p:spPr>
      </p:pic>
    </p:spTree>
    <p:extLst>
      <p:ext uri="{BB962C8B-B14F-4D97-AF65-F5344CB8AC3E}">
        <p14:creationId xmlns:p14="http://schemas.microsoft.com/office/powerpoint/2010/main" val="8253424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E0C7E-5C02-4227-A700-E538FB829735}"/>
              </a:ext>
            </a:extLst>
          </p:cNvPr>
          <p:cNvSpPr>
            <a:spLocks noGrp="1"/>
          </p:cNvSpPr>
          <p:nvPr>
            <p:ph type="title"/>
          </p:nvPr>
        </p:nvSpPr>
        <p:spPr/>
        <p:txBody>
          <a:bodyPr>
            <a:normAutofit/>
          </a:bodyPr>
          <a:lstStyle/>
          <a:p>
            <a:r>
              <a:rPr lang="en-US" sz="3600" dirty="0"/>
              <a:t>Stem/</a:t>
            </a:r>
            <a:r>
              <a:rPr lang="en-US" sz="3600" dirty="0" err="1"/>
              <a:t>persister</a:t>
            </a:r>
            <a:r>
              <a:rPr lang="en-US" sz="3600" dirty="0"/>
              <a:t>/naïve markers</a:t>
            </a:r>
            <a:endParaRPr lang="en-US" dirty="0"/>
          </a:p>
        </p:txBody>
      </p:sp>
      <p:sp>
        <p:nvSpPr>
          <p:cNvPr id="3" name="Footer Placeholder 2">
            <a:extLst>
              <a:ext uri="{FF2B5EF4-FFF2-40B4-BE49-F238E27FC236}">
                <a16:creationId xmlns:a16="http://schemas.microsoft.com/office/drawing/2014/main" id="{7E6B47D3-63EE-4972-BCC6-D4F38EFB4DAC}"/>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21862E41-E282-42ED-A94E-C7BAEEB4F104}"/>
              </a:ext>
            </a:extLst>
          </p:cNvPr>
          <p:cNvSpPr>
            <a:spLocks noGrp="1"/>
          </p:cNvSpPr>
          <p:nvPr>
            <p:ph type="sldNum" sz="quarter" idx="12"/>
          </p:nvPr>
        </p:nvSpPr>
        <p:spPr/>
        <p:txBody>
          <a:bodyPr/>
          <a:lstStyle/>
          <a:p>
            <a:fld id="{1EDCE9F5-3155-4799-A70E-4B295228D5AE}" type="slidenum">
              <a:rPr lang="en-US" smtClean="0"/>
              <a:pPr/>
              <a:t>41</a:t>
            </a:fld>
            <a:endParaRPr lang="en-US"/>
          </a:p>
        </p:txBody>
      </p:sp>
      <p:sp>
        <p:nvSpPr>
          <p:cNvPr id="5" name="Text Placeholder 4">
            <a:extLst>
              <a:ext uri="{FF2B5EF4-FFF2-40B4-BE49-F238E27FC236}">
                <a16:creationId xmlns:a16="http://schemas.microsoft.com/office/drawing/2014/main" id="{97125ADA-671D-4E64-9529-607FEFE121B6}"/>
              </a:ext>
            </a:extLst>
          </p:cNvPr>
          <p:cNvSpPr>
            <a:spLocks noGrp="1"/>
          </p:cNvSpPr>
          <p:nvPr>
            <p:ph type="body" sz="quarter" idx="13"/>
          </p:nvPr>
        </p:nvSpPr>
        <p:spPr/>
        <p:txBody>
          <a:bodyPr/>
          <a:lstStyle/>
          <a:p>
            <a:r>
              <a:rPr lang="en-US" sz="2400" dirty="0"/>
              <a:t>Il7r, CD44, CD39, CD69</a:t>
            </a:r>
          </a:p>
          <a:p>
            <a:endParaRPr lang="en-US" dirty="0"/>
          </a:p>
        </p:txBody>
      </p:sp>
      <p:pic>
        <p:nvPicPr>
          <p:cNvPr id="7" name="Picture 6">
            <a:extLst>
              <a:ext uri="{FF2B5EF4-FFF2-40B4-BE49-F238E27FC236}">
                <a16:creationId xmlns:a16="http://schemas.microsoft.com/office/drawing/2014/main" id="{8B29297C-2270-4A2B-AE3E-55DB91992AF0}"/>
              </a:ext>
            </a:extLst>
          </p:cNvPr>
          <p:cNvPicPr>
            <a:picLocks noChangeAspect="1"/>
          </p:cNvPicPr>
          <p:nvPr/>
        </p:nvPicPr>
        <p:blipFill>
          <a:blip r:embed="rId2"/>
          <a:stretch>
            <a:fillRect/>
          </a:stretch>
        </p:blipFill>
        <p:spPr>
          <a:xfrm>
            <a:off x="4348620" y="1104900"/>
            <a:ext cx="6080759" cy="5067300"/>
          </a:xfrm>
          <a:prstGeom prst="rect">
            <a:avLst/>
          </a:prstGeom>
        </p:spPr>
      </p:pic>
    </p:spTree>
    <p:extLst>
      <p:ext uri="{BB962C8B-B14F-4D97-AF65-F5344CB8AC3E}">
        <p14:creationId xmlns:p14="http://schemas.microsoft.com/office/powerpoint/2010/main" val="1526708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F9EC42-242A-40BE-B207-8B140BFDD477}"/>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8613778E-C332-42D1-9789-B83068C3DE80}"/>
              </a:ext>
            </a:extLst>
          </p:cNvPr>
          <p:cNvSpPr>
            <a:spLocks noGrp="1"/>
          </p:cNvSpPr>
          <p:nvPr>
            <p:ph type="sldNum" sz="quarter" idx="12"/>
          </p:nvPr>
        </p:nvSpPr>
        <p:spPr/>
        <p:txBody>
          <a:bodyPr/>
          <a:lstStyle/>
          <a:p>
            <a:fld id="{1EDCE9F5-3155-4799-A70E-4B295228D5AE}" type="slidenum">
              <a:rPr lang="en-US" smtClean="0"/>
              <a:pPr/>
              <a:t>42</a:t>
            </a:fld>
            <a:endParaRPr lang="en-US"/>
          </a:p>
        </p:txBody>
      </p:sp>
      <p:sp>
        <p:nvSpPr>
          <p:cNvPr id="6" name="Title 1">
            <a:extLst>
              <a:ext uri="{FF2B5EF4-FFF2-40B4-BE49-F238E27FC236}">
                <a16:creationId xmlns:a16="http://schemas.microsoft.com/office/drawing/2014/main" id="{EC83353B-AC87-411D-B2A4-194CD7B73026}"/>
              </a:ext>
            </a:extLst>
          </p:cNvPr>
          <p:cNvSpPr>
            <a:spLocks noGrp="1"/>
          </p:cNvSpPr>
          <p:nvPr>
            <p:ph type="title"/>
          </p:nvPr>
        </p:nvSpPr>
        <p:spPr>
          <a:xfrm>
            <a:off x="356385" y="365125"/>
            <a:ext cx="9717255" cy="590839"/>
          </a:xfrm>
        </p:spPr>
        <p:txBody>
          <a:bodyPr>
            <a:normAutofit/>
          </a:bodyPr>
          <a:lstStyle/>
          <a:p>
            <a:r>
              <a:rPr lang="en-US" sz="3600" dirty="0"/>
              <a:t>Stem/</a:t>
            </a:r>
            <a:r>
              <a:rPr lang="en-US" sz="3600" dirty="0" err="1"/>
              <a:t>persister</a:t>
            </a:r>
            <a:r>
              <a:rPr lang="en-US" sz="3600" dirty="0"/>
              <a:t>/naïve markers</a:t>
            </a:r>
            <a:endParaRPr lang="en-US" dirty="0"/>
          </a:p>
        </p:txBody>
      </p:sp>
      <p:sp>
        <p:nvSpPr>
          <p:cNvPr id="7" name="Text Placeholder 4">
            <a:extLst>
              <a:ext uri="{FF2B5EF4-FFF2-40B4-BE49-F238E27FC236}">
                <a16:creationId xmlns:a16="http://schemas.microsoft.com/office/drawing/2014/main" id="{7764D8DF-AA47-4418-9AE5-22E5B3001037}"/>
              </a:ext>
            </a:extLst>
          </p:cNvPr>
          <p:cNvSpPr>
            <a:spLocks noGrp="1"/>
          </p:cNvSpPr>
          <p:nvPr>
            <p:ph type="body" sz="quarter" idx="13"/>
          </p:nvPr>
        </p:nvSpPr>
        <p:spPr>
          <a:xfrm>
            <a:off x="356385" y="995074"/>
            <a:ext cx="9717255" cy="770226"/>
          </a:xfrm>
        </p:spPr>
        <p:txBody>
          <a:bodyPr/>
          <a:lstStyle/>
          <a:p>
            <a:r>
              <a:rPr lang="en-US" sz="2400" dirty="0"/>
              <a:t>Il7r, CD44, CD39, CD69</a:t>
            </a:r>
          </a:p>
          <a:p>
            <a:endParaRPr lang="en-US" dirty="0"/>
          </a:p>
        </p:txBody>
      </p:sp>
      <p:pic>
        <p:nvPicPr>
          <p:cNvPr id="9" name="Picture 8">
            <a:extLst>
              <a:ext uri="{FF2B5EF4-FFF2-40B4-BE49-F238E27FC236}">
                <a16:creationId xmlns:a16="http://schemas.microsoft.com/office/drawing/2014/main" id="{5442E8CC-D411-4260-9325-2B95F7363AC3}"/>
              </a:ext>
            </a:extLst>
          </p:cNvPr>
          <p:cNvPicPr>
            <a:picLocks noChangeAspect="1"/>
          </p:cNvPicPr>
          <p:nvPr/>
        </p:nvPicPr>
        <p:blipFill>
          <a:blip r:embed="rId2"/>
          <a:stretch>
            <a:fillRect/>
          </a:stretch>
        </p:blipFill>
        <p:spPr>
          <a:xfrm>
            <a:off x="6928104" y="955964"/>
            <a:ext cx="2916936" cy="4861560"/>
          </a:xfrm>
          <a:prstGeom prst="rect">
            <a:avLst/>
          </a:prstGeom>
        </p:spPr>
      </p:pic>
    </p:spTree>
    <p:extLst>
      <p:ext uri="{BB962C8B-B14F-4D97-AF65-F5344CB8AC3E}">
        <p14:creationId xmlns:p14="http://schemas.microsoft.com/office/powerpoint/2010/main" val="30970112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59CEF-3EFA-4B9A-8658-10480CB3E785}"/>
              </a:ext>
            </a:extLst>
          </p:cNvPr>
          <p:cNvSpPr>
            <a:spLocks noGrp="1"/>
          </p:cNvSpPr>
          <p:nvPr>
            <p:ph type="title"/>
          </p:nvPr>
        </p:nvSpPr>
        <p:spPr/>
        <p:txBody>
          <a:bodyPr/>
          <a:lstStyle/>
          <a:p>
            <a:r>
              <a:rPr lang="en-US" dirty="0"/>
              <a:t>Signatures</a:t>
            </a:r>
          </a:p>
        </p:txBody>
      </p:sp>
      <p:sp>
        <p:nvSpPr>
          <p:cNvPr id="3" name="Footer Placeholder 2">
            <a:extLst>
              <a:ext uri="{FF2B5EF4-FFF2-40B4-BE49-F238E27FC236}">
                <a16:creationId xmlns:a16="http://schemas.microsoft.com/office/drawing/2014/main" id="{8E99F0DE-0ED4-424D-B737-C1FF18DA4049}"/>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42355017-3DA0-463A-9964-B848388276A9}"/>
              </a:ext>
            </a:extLst>
          </p:cNvPr>
          <p:cNvSpPr>
            <a:spLocks noGrp="1"/>
          </p:cNvSpPr>
          <p:nvPr>
            <p:ph type="sldNum" sz="quarter" idx="12"/>
          </p:nvPr>
        </p:nvSpPr>
        <p:spPr/>
        <p:txBody>
          <a:bodyPr/>
          <a:lstStyle/>
          <a:p>
            <a:fld id="{1EDCE9F5-3155-4799-A70E-4B295228D5AE}" type="slidenum">
              <a:rPr lang="en-US" smtClean="0"/>
              <a:pPr/>
              <a:t>43</a:t>
            </a:fld>
            <a:endParaRPr lang="en-US"/>
          </a:p>
        </p:txBody>
      </p:sp>
      <p:sp>
        <p:nvSpPr>
          <p:cNvPr id="5" name="Text Placeholder 4">
            <a:extLst>
              <a:ext uri="{FF2B5EF4-FFF2-40B4-BE49-F238E27FC236}">
                <a16:creationId xmlns:a16="http://schemas.microsoft.com/office/drawing/2014/main" id="{CCBA82E3-3572-44E9-8F5B-9C086B29B33B}"/>
              </a:ext>
            </a:extLst>
          </p:cNvPr>
          <p:cNvSpPr>
            <a:spLocks noGrp="1"/>
          </p:cNvSpPr>
          <p:nvPr>
            <p:ph type="body" sz="quarter" idx="13"/>
          </p:nvPr>
        </p:nvSpPr>
        <p:spPr/>
        <p:txBody>
          <a:bodyPr/>
          <a:lstStyle/>
          <a:p>
            <a:r>
              <a:rPr lang="en-US" dirty="0"/>
              <a:t>Effector memory</a:t>
            </a:r>
          </a:p>
        </p:txBody>
      </p:sp>
      <p:pic>
        <p:nvPicPr>
          <p:cNvPr id="6" name="Picture 5">
            <a:extLst>
              <a:ext uri="{FF2B5EF4-FFF2-40B4-BE49-F238E27FC236}">
                <a16:creationId xmlns:a16="http://schemas.microsoft.com/office/drawing/2014/main" id="{63A22004-93BA-4A9B-B0ED-B748477333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65" y="1804410"/>
            <a:ext cx="5261267" cy="3288291"/>
          </a:xfrm>
          <a:prstGeom prst="rect">
            <a:avLst/>
          </a:prstGeom>
          <a:ln>
            <a:solidFill>
              <a:schemeClr val="tx2"/>
            </a:solidFill>
          </a:ln>
        </p:spPr>
      </p:pic>
      <p:sp>
        <p:nvSpPr>
          <p:cNvPr id="7" name="TextBox 6">
            <a:extLst>
              <a:ext uri="{FF2B5EF4-FFF2-40B4-BE49-F238E27FC236}">
                <a16:creationId xmlns:a16="http://schemas.microsoft.com/office/drawing/2014/main" id="{77275256-59B0-466C-B78C-9767BF3C83B6}"/>
              </a:ext>
            </a:extLst>
          </p:cNvPr>
          <p:cNvSpPr txBox="1"/>
          <p:nvPr/>
        </p:nvSpPr>
        <p:spPr>
          <a:xfrm>
            <a:off x="3513382" y="3860436"/>
            <a:ext cx="1392952" cy="646331"/>
          </a:xfrm>
          <a:prstGeom prst="rect">
            <a:avLst/>
          </a:prstGeom>
          <a:noFill/>
        </p:spPr>
        <p:txBody>
          <a:bodyPr wrap="square" rtlCol="0">
            <a:spAutoFit/>
          </a:bodyPr>
          <a:lstStyle/>
          <a:p>
            <a:r>
              <a:rPr lang="en-US" b="1" dirty="0"/>
              <a:t>Effector memory</a:t>
            </a:r>
          </a:p>
        </p:txBody>
      </p:sp>
      <p:pic>
        <p:nvPicPr>
          <p:cNvPr id="8" name="Content Placeholder 10">
            <a:extLst>
              <a:ext uri="{FF2B5EF4-FFF2-40B4-BE49-F238E27FC236}">
                <a16:creationId xmlns:a16="http://schemas.microsoft.com/office/drawing/2014/main" id="{E2C138B3-9583-4F6C-9E56-64CB28D4CB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8700" y="3703234"/>
            <a:ext cx="3368040" cy="2526030"/>
          </a:xfrm>
          <a:prstGeom prst="rect">
            <a:avLst/>
          </a:prstGeom>
        </p:spPr>
      </p:pic>
    </p:spTree>
    <p:extLst>
      <p:ext uri="{BB962C8B-B14F-4D97-AF65-F5344CB8AC3E}">
        <p14:creationId xmlns:p14="http://schemas.microsoft.com/office/powerpoint/2010/main" val="612733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2F497-BFAE-4817-AB0B-98302DC07883}"/>
              </a:ext>
            </a:extLst>
          </p:cNvPr>
          <p:cNvSpPr>
            <a:spLocks noGrp="1"/>
          </p:cNvSpPr>
          <p:nvPr>
            <p:ph type="title"/>
          </p:nvPr>
        </p:nvSpPr>
        <p:spPr/>
        <p:txBody>
          <a:bodyPr/>
          <a:lstStyle/>
          <a:p>
            <a:r>
              <a:rPr lang="en-US" dirty="0"/>
              <a:t>Summary cluster 1</a:t>
            </a:r>
          </a:p>
        </p:txBody>
      </p:sp>
      <p:sp>
        <p:nvSpPr>
          <p:cNvPr id="3" name="Footer Placeholder 2">
            <a:extLst>
              <a:ext uri="{FF2B5EF4-FFF2-40B4-BE49-F238E27FC236}">
                <a16:creationId xmlns:a16="http://schemas.microsoft.com/office/drawing/2014/main" id="{6E8F0428-4B81-41BB-890F-D269EB264A96}"/>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330D413D-2BFB-4E22-919A-C17BBA819F56}"/>
              </a:ext>
            </a:extLst>
          </p:cNvPr>
          <p:cNvSpPr>
            <a:spLocks noGrp="1"/>
          </p:cNvSpPr>
          <p:nvPr>
            <p:ph type="sldNum" sz="quarter" idx="12"/>
          </p:nvPr>
        </p:nvSpPr>
        <p:spPr/>
        <p:txBody>
          <a:bodyPr/>
          <a:lstStyle/>
          <a:p>
            <a:fld id="{1EDCE9F5-3155-4799-A70E-4B295228D5AE}" type="slidenum">
              <a:rPr lang="en-US" smtClean="0"/>
              <a:pPr/>
              <a:t>44</a:t>
            </a:fld>
            <a:endParaRPr lang="en-US"/>
          </a:p>
        </p:txBody>
      </p:sp>
      <p:sp>
        <p:nvSpPr>
          <p:cNvPr id="5" name="Text Placeholder 4">
            <a:extLst>
              <a:ext uri="{FF2B5EF4-FFF2-40B4-BE49-F238E27FC236}">
                <a16:creationId xmlns:a16="http://schemas.microsoft.com/office/drawing/2014/main" id="{B87BFDA3-81D2-426E-86C1-396302190244}"/>
              </a:ext>
            </a:extLst>
          </p:cNvPr>
          <p:cNvSpPr>
            <a:spLocks noGrp="1"/>
          </p:cNvSpPr>
          <p:nvPr>
            <p:ph type="body" sz="quarter" idx="13"/>
          </p:nvPr>
        </p:nvSpPr>
        <p:spPr/>
        <p:txBody>
          <a:bodyPr/>
          <a:lstStyle/>
          <a:p>
            <a:endParaRPr lang="en-US"/>
          </a:p>
        </p:txBody>
      </p:sp>
      <p:sp>
        <p:nvSpPr>
          <p:cNvPr id="6" name="Content Placeholder 2">
            <a:extLst>
              <a:ext uri="{FF2B5EF4-FFF2-40B4-BE49-F238E27FC236}">
                <a16:creationId xmlns:a16="http://schemas.microsoft.com/office/drawing/2014/main" id="{63456322-3535-427E-B2F6-08A3680DCCA0}"/>
              </a:ext>
            </a:extLst>
          </p:cNvPr>
          <p:cNvSpPr txBox="1">
            <a:spLocks/>
          </p:cNvSpPr>
          <p:nvPr/>
        </p:nvSpPr>
        <p:spPr>
          <a:xfrm>
            <a:off x="356384" y="1804410"/>
            <a:ext cx="10997416" cy="4372553"/>
          </a:xfrm>
          <a:prstGeom prst="rect">
            <a:avLst/>
          </a:prstGeom>
        </p:spPr>
        <p:txBody>
          <a:bodyPr/>
          <a:lstStyle>
            <a:lvl1pPr marL="0" indent="0" algn="l" defTabSz="914400" rtl="0" eaLnBrk="1" latinLnBrk="0" hangingPunct="1">
              <a:lnSpc>
                <a:spcPts val="23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ts val="23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3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solidFill>
                  <a:srgbClr val="202124"/>
                </a:solidFill>
                <a:latin typeface="Roboto" panose="02000000000000000000" pitchFamily="2" charset="0"/>
              </a:rPr>
              <a:t>Activation markers higher in responders</a:t>
            </a:r>
          </a:p>
          <a:p>
            <a:pPr marL="285750" indent="-285750">
              <a:buFont typeface="Arial" panose="020B0604020202020204" pitchFamily="34" charset="0"/>
              <a:buChar char="•"/>
            </a:pPr>
            <a:r>
              <a:rPr lang="en-GB" dirty="0">
                <a:solidFill>
                  <a:srgbClr val="202124"/>
                </a:solidFill>
                <a:latin typeface="Roboto" panose="02000000000000000000" pitchFamily="2" charset="0"/>
              </a:rPr>
              <a:t>Exhaustion markers higher in responders, but not all of them. </a:t>
            </a:r>
            <a:endParaRPr lang="he-IL" dirty="0">
              <a:solidFill>
                <a:srgbClr val="202124"/>
              </a:solidFill>
              <a:latin typeface="Roboto" panose="02000000000000000000" pitchFamily="2" charset="0"/>
            </a:endParaRPr>
          </a:p>
          <a:p>
            <a:pPr marL="285750" indent="-285750">
              <a:buFont typeface="Arial" panose="020B0604020202020204" pitchFamily="34" charset="0"/>
              <a:buChar char="•"/>
            </a:pPr>
            <a:r>
              <a:rPr lang="en-GB" dirty="0">
                <a:solidFill>
                  <a:srgbClr val="202124"/>
                </a:solidFill>
                <a:latin typeface="Roboto" panose="02000000000000000000" pitchFamily="2" charset="0"/>
              </a:rPr>
              <a:t>CD44 higher in responders</a:t>
            </a:r>
          </a:p>
          <a:p>
            <a:pPr marL="285750" indent="-285750">
              <a:buFont typeface="Arial" panose="020B0604020202020204" pitchFamily="34" charset="0"/>
              <a:buChar char="•"/>
            </a:pPr>
            <a:r>
              <a:rPr lang="en-GB" dirty="0">
                <a:solidFill>
                  <a:srgbClr val="202124"/>
                </a:solidFill>
                <a:latin typeface="Roboto" panose="02000000000000000000" pitchFamily="2" charset="0"/>
              </a:rPr>
              <a:t>Signatures: effector memory</a:t>
            </a:r>
            <a:endParaRPr lang="en-US" dirty="0"/>
          </a:p>
        </p:txBody>
      </p:sp>
      <p:sp>
        <p:nvSpPr>
          <p:cNvPr id="7" name="Arrow: Up 6">
            <a:extLst>
              <a:ext uri="{FF2B5EF4-FFF2-40B4-BE49-F238E27FC236}">
                <a16:creationId xmlns:a16="http://schemas.microsoft.com/office/drawing/2014/main" id="{95476212-04D1-469E-9E63-A4933F65D864}"/>
              </a:ext>
            </a:extLst>
          </p:cNvPr>
          <p:cNvSpPr/>
          <p:nvPr/>
        </p:nvSpPr>
        <p:spPr>
          <a:xfrm>
            <a:off x="3733802" y="3152139"/>
            <a:ext cx="243840" cy="2768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2781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690DE-58A6-419E-93D3-C61FCF70670A}"/>
              </a:ext>
            </a:extLst>
          </p:cNvPr>
          <p:cNvSpPr>
            <a:spLocks noGrp="1"/>
          </p:cNvSpPr>
          <p:nvPr>
            <p:ph type="title"/>
          </p:nvPr>
        </p:nvSpPr>
        <p:spPr/>
        <p:txBody>
          <a:bodyPr>
            <a:normAutofit/>
          </a:bodyPr>
          <a:lstStyle/>
          <a:p>
            <a:r>
              <a:rPr lang="en-US" dirty="0"/>
              <a:t>Cluster 2</a:t>
            </a:r>
            <a:r>
              <a:rPr lang="he-IL" dirty="0"/>
              <a:t> </a:t>
            </a:r>
            <a:r>
              <a:rPr lang="en-US" dirty="0"/>
              <a:t>(cytotoxic CD8)</a:t>
            </a:r>
          </a:p>
        </p:txBody>
      </p:sp>
      <p:sp>
        <p:nvSpPr>
          <p:cNvPr id="3" name="Footer Placeholder 2">
            <a:extLst>
              <a:ext uri="{FF2B5EF4-FFF2-40B4-BE49-F238E27FC236}">
                <a16:creationId xmlns:a16="http://schemas.microsoft.com/office/drawing/2014/main" id="{E9CCE2A6-4BB9-4FA1-AC63-CB02D95A8CE8}"/>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159E54BF-49A1-4CD6-997F-D6A6B88CC39A}"/>
              </a:ext>
            </a:extLst>
          </p:cNvPr>
          <p:cNvSpPr>
            <a:spLocks noGrp="1"/>
          </p:cNvSpPr>
          <p:nvPr>
            <p:ph type="sldNum" sz="quarter" idx="12"/>
          </p:nvPr>
        </p:nvSpPr>
        <p:spPr/>
        <p:txBody>
          <a:bodyPr/>
          <a:lstStyle/>
          <a:p>
            <a:fld id="{1EDCE9F5-3155-4799-A70E-4B295228D5AE}" type="slidenum">
              <a:rPr lang="en-US" smtClean="0"/>
              <a:pPr/>
              <a:t>45</a:t>
            </a:fld>
            <a:endParaRPr lang="en-US"/>
          </a:p>
        </p:txBody>
      </p:sp>
      <p:sp>
        <p:nvSpPr>
          <p:cNvPr id="5" name="Text Placeholder 4">
            <a:extLst>
              <a:ext uri="{FF2B5EF4-FFF2-40B4-BE49-F238E27FC236}">
                <a16:creationId xmlns:a16="http://schemas.microsoft.com/office/drawing/2014/main" id="{D865E2E2-296E-4139-B7CC-6F3B6F272431}"/>
              </a:ext>
            </a:extLst>
          </p:cNvPr>
          <p:cNvSpPr>
            <a:spLocks noGrp="1"/>
          </p:cNvSpPr>
          <p:nvPr>
            <p:ph type="body" sz="quarter" idx="13"/>
          </p:nvPr>
        </p:nvSpPr>
        <p:spPr/>
        <p:txBody>
          <a:bodyPr/>
          <a:lstStyle/>
          <a:p>
            <a:r>
              <a:rPr lang="en-US" dirty="0"/>
              <a:t>zoom in analysis</a:t>
            </a:r>
          </a:p>
        </p:txBody>
      </p:sp>
      <p:pic>
        <p:nvPicPr>
          <p:cNvPr id="6" name="Picture 5">
            <a:extLst>
              <a:ext uri="{FF2B5EF4-FFF2-40B4-BE49-F238E27FC236}">
                <a16:creationId xmlns:a16="http://schemas.microsoft.com/office/drawing/2014/main" id="{3C6C5B7C-66F1-4D67-9804-EA4C2A31E4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7054" y="1226166"/>
            <a:ext cx="4920942" cy="4920942"/>
          </a:xfrm>
          <a:prstGeom prst="rect">
            <a:avLst/>
          </a:prstGeom>
        </p:spPr>
      </p:pic>
      <p:sp>
        <p:nvSpPr>
          <p:cNvPr id="7" name="Rectangle 6">
            <a:extLst>
              <a:ext uri="{FF2B5EF4-FFF2-40B4-BE49-F238E27FC236}">
                <a16:creationId xmlns:a16="http://schemas.microsoft.com/office/drawing/2014/main" id="{6536C5C6-08D9-4EB2-BE6E-93BB9A71B525}"/>
              </a:ext>
            </a:extLst>
          </p:cNvPr>
          <p:cNvSpPr/>
          <p:nvPr/>
        </p:nvSpPr>
        <p:spPr>
          <a:xfrm>
            <a:off x="6804660" y="1428803"/>
            <a:ext cx="349905" cy="362985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8" name="Rectangle 7">
            <a:extLst>
              <a:ext uri="{FF2B5EF4-FFF2-40B4-BE49-F238E27FC236}">
                <a16:creationId xmlns:a16="http://schemas.microsoft.com/office/drawing/2014/main" id="{145C5794-534D-436D-B67F-7A0ECBD6820C}"/>
              </a:ext>
            </a:extLst>
          </p:cNvPr>
          <p:cNvSpPr/>
          <p:nvPr/>
        </p:nvSpPr>
        <p:spPr>
          <a:xfrm>
            <a:off x="4821230" y="1467041"/>
            <a:ext cx="349905" cy="362985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3611280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DD776-661B-4CB4-A29C-4AE4FF414B58}"/>
              </a:ext>
            </a:extLst>
          </p:cNvPr>
          <p:cNvSpPr>
            <a:spLocks noGrp="1"/>
          </p:cNvSpPr>
          <p:nvPr>
            <p:ph type="title"/>
          </p:nvPr>
        </p:nvSpPr>
        <p:spPr/>
        <p:txBody>
          <a:bodyPr/>
          <a:lstStyle/>
          <a:p>
            <a:r>
              <a:rPr lang="en-US" dirty="0" err="1"/>
              <a:t>tSNE</a:t>
            </a:r>
            <a:endParaRPr lang="en-US" dirty="0"/>
          </a:p>
        </p:txBody>
      </p:sp>
      <p:sp>
        <p:nvSpPr>
          <p:cNvPr id="3" name="Footer Placeholder 2">
            <a:extLst>
              <a:ext uri="{FF2B5EF4-FFF2-40B4-BE49-F238E27FC236}">
                <a16:creationId xmlns:a16="http://schemas.microsoft.com/office/drawing/2014/main" id="{001EDDA0-8254-4E22-96E4-F5048DB2AC51}"/>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3AAEADA0-6BAC-4C26-8834-34FE33D3E3AD}"/>
              </a:ext>
            </a:extLst>
          </p:cNvPr>
          <p:cNvSpPr>
            <a:spLocks noGrp="1"/>
          </p:cNvSpPr>
          <p:nvPr>
            <p:ph type="sldNum" sz="quarter" idx="12"/>
          </p:nvPr>
        </p:nvSpPr>
        <p:spPr/>
        <p:txBody>
          <a:bodyPr/>
          <a:lstStyle/>
          <a:p>
            <a:fld id="{1EDCE9F5-3155-4799-A70E-4B295228D5AE}" type="slidenum">
              <a:rPr lang="en-US" smtClean="0"/>
              <a:pPr/>
              <a:t>46</a:t>
            </a:fld>
            <a:endParaRPr lang="en-US"/>
          </a:p>
        </p:txBody>
      </p:sp>
      <p:sp>
        <p:nvSpPr>
          <p:cNvPr id="5" name="Text Placeholder 4">
            <a:extLst>
              <a:ext uri="{FF2B5EF4-FFF2-40B4-BE49-F238E27FC236}">
                <a16:creationId xmlns:a16="http://schemas.microsoft.com/office/drawing/2014/main" id="{76149BF0-F441-45C0-BE70-0D515C9F4494}"/>
              </a:ext>
            </a:extLst>
          </p:cNvPr>
          <p:cNvSpPr>
            <a:spLocks noGrp="1"/>
          </p:cNvSpPr>
          <p:nvPr>
            <p:ph type="body" sz="quarter" idx="13"/>
          </p:nvPr>
        </p:nvSpPr>
        <p:spPr/>
        <p:txBody>
          <a:bodyPr/>
          <a:lstStyle/>
          <a:p>
            <a:endParaRPr lang="en-US"/>
          </a:p>
        </p:txBody>
      </p:sp>
      <p:pic>
        <p:nvPicPr>
          <p:cNvPr id="6" name="Content Placeholder 5">
            <a:extLst>
              <a:ext uri="{FF2B5EF4-FFF2-40B4-BE49-F238E27FC236}">
                <a16:creationId xmlns:a16="http://schemas.microsoft.com/office/drawing/2014/main" id="{119C9D41-5CF0-434B-AE7C-B9110BE77C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4986" y="1380187"/>
            <a:ext cx="6876932" cy="4584621"/>
          </a:xfrm>
          <a:prstGeom prst="rect">
            <a:avLst/>
          </a:prstGeom>
        </p:spPr>
      </p:pic>
    </p:spTree>
    <p:extLst>
      <p:ext uri="{BB962C8B-B14F-4D97-AF65-F5344CB8AC3E}">
        <p14:creationId xmlns:p14="http://schemas.microsoft.com/office/powerpoint/2010/main" val="104100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1A142-8361-467E-ACAC-5A9C14432E11}"/>
              </a:ext>
            </a:extLst>
          </p:cNvPr>
          <p:cNvSpPr>
            <a:spLocks noGrp="1"/>
          </p:cNvSpPr>
          <p:nvPr>
            <p:ph type="title"/>
          </p:nvPr>
        </p:nvSpPr>
        <p:spPr/>
        <p:txBody>
          <a:bodyPr>
            <a:normAutofit/>
          </a:bodyPr>
          <a:lstStyle/>
          <a:p>
            <a:r>
              <a:rPr lang="en-US" dirty="0" err="1"/>
              <a:t>tSNE</a:t>
            </a:r>
            <a:r>
              <a:rPr lang="he-IL" dirty="0"/>
              <a:t> </a:t>
            </a:r>
            <a:r>
              <a:rPr lang="en-US" dirty="0"/>
              <a:t>by response</a:t>
            </a:r>
          </a:p>
        </p:txBody>
      </p:sp>
      <p:sp>
        <p:nvSpPr>
          <p:cNvPr id="3" name="Footer Placeholder 2">
            <a:extLst>
              <a:ext uri="{FF2B5EF4-FFF2-40B4-BE49-F238E27FC236}">
                <a16:creationId xmlns:a16="http://schemas.microsoft.com/office/drawing/2014/main" id="{A27E6702-3F79-4F67-A50E-14042835DA6D}"/>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21240DED-06AB-4B54-809E-B9B6FFE3BA16}"/>
              </a:ext>
            </a:extLst>
          </p:cNvPr>
          <p:cNvSpPr>
            <a:spLocks noGrp="1"/>
          </p:cNvSpPr>
          <p:nvPr>
            <p:ph type="sldNum" sz="quarter" idx="12"/>
          </p:nvPr>
        </p:nvSpPr>
        <p:spPr/>
        <p:txBody>
          <a:bodyPr/>
          <a:lstStyle/>
          <a:p>
            <a:fld id="{1EDCE9F5-3155-4799-A70E-4B295228D5AE}" type="slidenum">
              <a:rPr lang="en-US" smtClean="0"/>
              <a:pPr/>
              <a:t>47</a:t>
            </a:fld>
            <a:endParaRPr lang="en-US"/>
          </a:p>
        </p:txBody>
      </p:sp>
      <p:sp>
        <p:nvSpPr>
          <p:cNvPr id="5" name="Text Placeholder 4">
            <a:extLst>
              <a:ext uri="{FF2B5EF4-FFF2-40B4-BE49-F238E27FC236}">
                <a16:creationId xmlns:a16="http://schemas.microsoft.com/office/drawing/2014/main" id="{6387ACD8-3B5F-4AEC-9257-C2836C941D94}"/>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EAEC53E7-ED3C-46EA-BDBF-EEE0F13BDF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43" y="2136229"/>
            <a:ext cx="11437357" cy="4084770"/>
          </a:xfrm>
          <a:prstGeom prst="rect">
            <a:avLst/>
          </a:prstGeom>
        </p:spPr>
      </p:pic>
    </p:spTree>
    <p:extLst>
      <p:ext uri="{BB962C8B-B14F-4D97-AF65-F5344CB8AC3E}">
        <p14:creationId xmlns:p14="http://schemas.microsoft.com/office/powerpoint/2010/main" val="56635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EB717-4EE4-4E50-8771-7168E97FFAA7}"/>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6DC56230-85C7-4974-8B29-4D9351B7F623}"/>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934206A8-506F-45BC-8982-BBAAF443764A}"/>
              </a:ext>
            </a:extLst>
          </p:cNvPr>
          <p:cNvSpPr>
            <a:spLocks noGrp="1"/>
          </p:cNvSpPr>
          <p:nvPr>
            <p:ph type="sldNum" sz="quarter" idx="12"/>
          </p:nvPr>
        </p:nvSpPr>
        <p:spPr/>
        <p:txBody>
          <a:bodyPr/>
          <a:lstStyle/>
          <a:p>
            <a:fld id="{1EDCE9F5-3155-4799-A70E-4B295228D5AE}" type="slidenum">
              <a:rPr lang="en-US" smtClean="0"/>
              <a:pPr/>
              <a:t>48</a:t>
            </a:fld>
            <a:endParaRPr lang="en-US"/>
          </a:p>
        </p:txBody>
      </p:sp>
      <p:sp>
        <p:nvSpPr>
          <p:cNvPr id="5" name="Text Placeholder 4">
            <a:extLst>
              <a:ext uri="{FF2B5EF4-FFF2-40B4-BE49-F238E27FC236}">
                <a16:creationId xmlns:a16="http://schemas.microsoft.com/office/drawing/2014/main" id="{31181D7E-B388-45B9-9482-1AAF9C1EB0AB}"/>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E406CFDF-6918-4C97-8437-5EB68A3B7442}"/>
              </a:ext>
            </a:extLst>
          </p:cNvPr>
          <p:cNvPicPr>
            <a:picLocks noChangeAspect="1"/>
          </p:cNvPicPr>
          <p:nvPr/>
        </p:nvPicPr>
        <p:blipFill>
          <a:blip r:embed="rId2"/>
          <a:stretch>
            <a:fillRect/>
          </a:stretch>
        </p:blipFill>
        <p:spPr>
          <a:xfrm>
            <a:off x="2948940" y="995074"/>
            <a:ext cx="7193280" cy="5138057"/>
          </a:xfrm>
          <a:prstGeom prst="rect">
            <a:avLst/>
          </a:prstGeom>
        </p:spPr>
      </p:pic>
    </p:spTree>
    <p:extLst>
      <p:ext uri="{BB962C8B-B14F-4D97-AF65-F5344CB8AC3E}">
        <p14:creationId xmlns:p14="http://schemas.microsoft.com/office/powerpoint/2010/main" val="144800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70F97-30FE-474B-BC96-4CF724D95CAC}"/>
              </a:ext>
            </a:extLst>
          </p:cNvPr>
          <p:cNvSpPr>
            <a:spLocks noGrp="1"/>
          </p:cNvSpPr>
          <p:nvPr>
            <p:ph type="title"/>
          </p:nvPr>
        </p:nvSpPr>
        <p:spPr/>
        <p:txBody>
          <a:bodyPr>
            <a:normAutofit/>
          </a:bodyPr>
          <a:lstStyle/>
          <a:p>
            <a:r>
              <a:rPr lang="en-US" sz="3600" b="0" i="0" dirty="0">
                <a:effectLst/>
                <a:highlight>
                  <a:srgbClr val="FFFFFF"/>
                </a:highlight>
                <a:latin typeface="Helvetica Neue"/>
              </a:rPr>
              <a:t>Contribution</a:t>
            </a:r>
            <a:r>
              <a:rPr lang="he-IL" dirty="0">
                <a:highlight>
                  <a:srgbClr val="FFFFFF"/>
                </a:highlight>
                <a:latin typeface="Helvetica Neue"/>
              </a:rPr>
              <a:t> </a:t>
            </a:r>
            <a:r>
              <a:rPr lang="en-US" sz="3600" b="0" i="0" dirty="0">
                <a:effectLst/>
                <a:highlight>
                  <a:srgbClr val="FFFFFF"/>
                </a:highlight>
                <a:latin typeface="Helvetica Neue"/>
              </a:rPr>
              <a:t>per patient</a:t>
            </a:r>
            <a:endParaRPr lang="en-US" dirty="0"/>
          </a:p>
        </p:txBody>
      </p:sp>
      <p:sp>
        <p:nvSpPr>
          <p:cNvPr id="3" name="Footer Placeholder 2">
            <a:extLst>
              <a:ext uri="{FF2B5EF4-FFF2-40B4-BE49-F238E27FC236}">
                <a16:creationId xmlns:a16="http://schemas.microsoft.com/office/drawing/2014/main" id="{9DF526FF-18B9-4438-B02C-2255B515B053}"/>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2C8EAA09-6905-4059-AAE2-AB5550536106}"/>
              </a:ext>
            </a:extLst>
          </p:cNvPr>
          <p:cNvSpPr>
            <a:spLocks noGrp="1"/>
          </p:cNvSpPr>
          <p:nvPr>
            <p:ph type="sldNum" sz="quarter" idx="12"/>
          </p:nvPr>
        </p:nvSpPr>
        <p:spPr/>
        <p:txBody>
          <a:bodyPr/>
          <a:lstStyle/>
          <a:p>
            <a:fld id="{1EDCE9F5-3155-4799-A70E-4B295228D5AE}" type="slidenum">
              <a:rPr lang="en-US" smtClean="0"/>
              <a:pPr/>
              <a:t>49</a:t>
            </a:fld>
            <a:endParaRPr lang="en-US"/>
          </a:p>
        </p:txBody>
      </p:sp>
      <p:sp>
        <p:nvSpPr>
          <p:cNvPr id="5" name="Text Placeholder 4">
            <a:extLst>
              <a:ext uri="{FF2B5EF4-FFF2-40B4-BE49-F238E27FC236}">
                <a16:creationId xmlns:a16="http://schemas.microsoft.com/office/drawing/2014/main" id="{225571FE-FDA3-4C7F-ABB1-6EFBA9E30B55}"/>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2E1256CF-7675-49EB-9210-EEE9431E83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9960" y="995074"/>
            <a:ext cx="7107620" cy="5076871"/>
          </a:xfrm>
          <a:prstGeom prst="rect">
            <a:avLst/>
          </a:prstGeom>
        </p:spPr>
      </p:pic>
    </p:spTree>
    <p:extLst>
      <p:ext uri="{BB962C8B-B14F-4D97-AF65-F5344CB8AC3E}">
        <p14:creationId xmlns:p14="http://schemas.microsoft.com/office/powerpoint/2010/main" val="311650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A590A-6B98-4883-B726-DB7A45A56C50}"/>
              </a:ext>
            </a:extLst>
          </p:cNvPr>
          <p:cNvSpPr>
            <a:spLocks noGrp="1"/>
          </p:cNvSpPr>
          <p:nvPr>
            <p:ph type="title"/>
          </p:nvPr>
        </p:nvSpPr>
        <p:spPr/>
        <p:txBody>
          <a:bodyPr>
            <a:normAutofit/>
          </a:bodyPr>
          <a:lstStyle/>
          <a:p>
            <a:r>
              <a:rPr lang="en-US" dirty="0"/>
              <a:t>Our data </a:t>
            </a:r>
          </a:p>
        </p:txBody>
      </p:sp>
      <p:sp>
        <p:nvSpPr>
          <p:cNvPr id="3" name="Footer Placeholder 2">
            <a:extLst>
              <a:ext uri="{FF2B5EF4-FFF2-40B4-BE49-F238E27FC236}">
                <a16:creationId xmlns:a16="http://schemas.microsoft.com/office/drawing/2014/main" id="{BDC9F011-74A7-4454-B288-64AF0556A459}"/>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453F3727-A1A2-44E9-9F3C-3AC86BAA1359}"/>
              </a:ext>
            </a:extLst>
          </p:cNvPr>
          <p:cNvSpPr>
            <a:spLocks noGrp="1"/>
          </p:cNvSpPr>
          <p:nvPr>
            <p:ph type="sldNum" sz="quarter" idx="12"/>
          </p:nvPr>
        </p:nvSpPr>
        <p:spPr/>
        <p:txBody>
          <a:bodyPr/>
          <a:lstStyle/>
          <a:p>
            <a:fld id="{1EDCE9F5-3155-4799-A70E-4B295228D5AE}" type="slidenum">
              <a:rPr lang="en-US" smtClean="0"/>
              <a:pPr/>
              <a:t>5</a:t>
            </a:fld>
            <a:endParaRPr lang="en-US"/>
          </a:p>
        </p:txBody>
      </p:sp>
      <p:sp>
        <p:nvSpPr>
          <p:cNvPr id="5" name="Text Placeholder 4">
            <a:extLst>
              <a:ext uri="{FF2B5EF4-FFF2-40B4-BE49-F238E27FC236}">
                <a16:creationId xmlns:a16="http://schemas.microsoft.com/office/drawing/2014/main" id="{E8746F84-FDAA-442A-B0AD-E3252EB3D006}"/>
              </a:ext>
            </a:extLst>
          </p:cNvPr>
          <p:cNvSpPr>
            <a:spLocks noGrp="1"/>
          </p:cNvSpPr>
          <p:nvPr>
            <p:ph type="body" sz="quarter" idx="13"/>
          </p:nvPr>
        </p:nvSpPr>
        <p:spPr/>
        <p:txBody>
          <a:bodyPr/>
          <a:lstStyle/>
          <a:p>
            <a:endParaRPr lang="en-US"/>
          </a:p>
        </p:txBody>
      </p:sp>
      <p:sp>
        <p:nvSpPr>
          <p:cNvPr id="7" name="TextBox 6">
            <a:extLst>
              <a:ext uri="{FF2B5EF4-FFF2-40B4-BE49-F238E27FC236}">
                <a16:creationId xmlns:a16="http://schemas.microsoft.com/office/drawing/2014/main" id="{91DAC96F-6326-405E-949A-D8AB81F6657A}"/>
              </a:ext>
            </a:extLst>
          </p:cNvPr>
          <p:cNvSpPr txBox="1"/>
          <p:nvPr/>
        </p:nvSpPr>
        <p:spPr>
          <a:xfrm>
            <a:off x="356384" y="2034540"/>
            <a:ext cx="9717254" cy="1200329"/>
          </a:xfrm>
          <a:prstGeom prst="rect">
            <a:avLst/>
          </a:prstGeom>
          <a:noFill/>
        </p:spPr>
        <p:txBody>
          <a:bodyPr wrap="square">
            <a:spAutoFit/>
          </a:bodyPr>
          <a:lstStyle/>
          <a:p>
            <a:pPr marL="285750" indent="-285750">
              <a:buFont typeface="Arial" panose="020B0604020202020204" pitchFamily="34" charset="0"/>
              <a:buChar char="•"/>
            </a:pPr>
            <a:r>
              <a:rPr lang="en-US" dirty="0"/>
              <a:t>4 responders &amp; 4 non responders from Ella institute</a:t>
            </a:r>
          </a:p>
          <a:p>
            <a:pPr marL="285750" indent="-285750">
              <a:buFont typeface="Arial" panose="020B0604020202020204" pitchFamily="34" charset="0"/>
              <a:buChar char="•"/>
            </a:pPr>
            <a:r>
              <a:rPr lang="en-US" dirty="0"/>
              <a:t>Melanoma</a:t>
            </a:r>
          </a:p>
          <a:p>
            <a:pPr marL="285750" indent="-285750">
              <a:buFont typeface="Arial" panose="020B0604020202020204" pitchFamily="34" charset="0"/>
              <a:buChar char="•"/>
            </a:pPr>
            <a:r>
              <a:rPr lang="en-US" dirty="0"/>
              <a:t>History of immunotherapy – No</a:t>
            </a:r>
          </a:p>
          <a:p>
            <a:pPr marL="285750" indent="-285750">
              <a:buFont typeface="Arial" panose="020B0604020202020204" pitchFamily="34" charset="0"/>
              <a:buChar char="•"/>
            </a:pPr>
            <a:r>
              <a:rPr lang="en-US" dirty="0"/>
              <a:t>Site of TIL harvest ?</a:t>
            </a:r>
          </a:p>
        </p:txBody>
      </p:sp>
    </p:spTree>
    <p:extLst>
      <p:ext uri="{BB962C8B-B14F-4D97-AF65-F5344CB8AC3E}">
        <p14:creationId xmlns:p14="http://schemas.microsoft.com/office/powerpoint/2010/main" val="410212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7609A-786B-4225-83D3-8458DB7FDF6B}"/>
              </a:ext>
            </a:extLst>
          </p:cNvPr>
          <p:cNvSpPr>
            <a:spLocks noGrp="1"/>
          </p:cNvSpPr>
          <p:nvPr>
            <p:ph type="title"/>
          </p:nvPr>
        </p:nvSpPr>
        <p:spPr/>
        <p:txBody>
          <a:bodyPr/>
          <a:lstStyle/>
          <a:p>
            <a:r>
              <a:rPr lang="en-US" sz="3600" dirty="0"/>
              <a:t>exhaustion markers</a:t>
            </a:r>
            <a:endParaRPr lang="en-US" dirty="0"/>
          </a:p>
        </p:txBody>
      </p:sp>
      <p:sp>
        <p:nvSpPr>
          <p:cNvPr id="3" name="Footer Placeholder 2">
            <a:extLst>
              <a:ext uri="{FF2B5EF4-FFF2-40B4-BE49-F238E27FC236}">
                <a16:creationId xmlns:a16="http://schemas.microsoft.com/office/drawing/2014/main" id="{D8E8E72F-5268-47A0-A107-DA0F45DF5AAC}"/>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F7DAB8BC-7DFC-40AD-B261-E56BF803FC16}"/>
              </a:ext>
            </a:extLst>
          </p:cNvPr>
          <p:cNvSpPr>
            <a:spLocks noGrp="1"/>
          </p:cNvSpPr>
          <p:nvPr>
            <p:ph type="sldNum" sz="quarter" idx="12"/>
          </p:nvPr>
        </p:nvSpPr>
        <p:spPr/>
        <p:txBody>
          <a:bodyPr/>
          <a:lstStyle/>
          <a:p>
            <a:fld id="{1EDCE9F5-3155-4799-A70E-4B295228D5AE}" type="slidenum">
              <a:rPr lang="en-US" smtClean="0"/>
              <a:pPr/>
              <a:t>50</a:t>
            </a:fld>
            <a:endParaRPr lang="en-US"/>
          </a:p>
        </p:txBody>
      </p:sp>
      <p:sp>
        <p:nvSpPr>
          <p:cNvPr id="5" name="Text Placeholder 4">
            <a:extLst>
              <a:ext uri="{FF2B5EF4-FFF2-40B4-BE49-F238E27FC236}">
                <a16:creationId xmlns:a16="http://schemas.microsoft.com/office/drawing/2014/main" id="{A38DD6D7-06C9-4214-B4E8-048A49FAE09B}"/>
              </a:ext>
            </a:extLst>
          </p:cNvPr>
          <p:cNvSpPr>
            <a:spLocks noGrp="1"/>
          </p:cNvSpPr>
          <p:nvPr>
            <p:ph type="body" sz="quarter" idx="13"/>
          </p:nvPr>
        </p:nvSpPr>
        <p:spPr/>
        <p:txBody>
          <a:bodyPr/>
          <a:lstStyle/>
          <a:p>
            <a:r>
              <a:rPr lang="en-US" sz="2400" dirty="0" err="1"/>
              <a:t>Tigit</a:t>
            </a:r>
            <a:r>
              <a:rPr lang="en-US" sz="2400" dirty="0"/>
              <a:t>,</a:t>
            </a:r>
            <a:r>
              <a:rPr lang="he-IL" sz="2400" dirty="0"/>
              <a:t> </a:t>
            </a:r>
            <a:r>
              <a:rPr lang="en-US" sz="2400" dirty="0"/>
              <a:t>Havcr2</a:t>
            </a:r>
            <a:endParaRPr lang="en-US" dirty="0"/>
          </a:p>
        </p:txBody>
      </p:sp>
      <p:pic>
        <p:nvPicPr>
          <p:cNvPr id="7" name="Picture 6">
            <a:extLst>
              <a:ext uri="{FF2B5EF4-FFF2-40B4-BE49-F238E27FC236}">
                <a16:creationId xmlns:a16="http://schemas.microsoft.com/office/drawing/2014/main" id="{30F94CF8-E83E-4C05-950C-8FEFE5878ECB}"/>
              </a:ext>
            </a:extLst>
          </p:cNvPr>
          <p:cNvPicPr>
            <a:picLocks noChangeAspect="1"/>
          </p:cNvPicPr>
          <p:nvPr/>
        </p:nvPicPr>
        <p:blipFill>
          <a:blip r:embed="rId2"/>
          <a:stretch>
            <a:fillRect/>
          </a:stretch>
        </p:blipFill>
        <p:spPr>
          <a:xfrm>
            <a:off x="4683252" y="1123286"/>
            <a:ext cx="5687567" cy="4739640"/>
          </a:xfrm>
          <a:prstGeom prst="rect">
            <a:avLst/>
          </a:prstGeom>
        </p:spPr>
      </p:pic>
    </p:spTree>
    <p:extLst>
      <p:ext uri="{BB962C8B-B14F-4D97-AF65-F5344CB8AC3E}">
        <p14:creationId xmlns:p14="http://schemas.microsoft.com/office/powerpoint/2010/main" val="1036592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9A40-CD11-455F-B676-E8D3E640A66D}"/>
              </a:ext>
            </a:extLst>
          </p:cNvPr>
          <p:cNvSpPr>
            <a:spLocks noGrp="1"/>
          </p:cNvSpPr>
          <p:nvPr>
            <p:ph type="title"/>
          </p:nvPr>
        </p:nvSpPr>
        <p:spPr/>
        <p:txBody>
          <a:bodyPr/>
          <a:lstStyle/>
          <a:p>
            <a:r>
              <a:rPr lang="en-US" sz="3600" dirty="0"/>
              <a:t>exhaustion markers</a:t>
            </a:r>
            <a:endParaRPr lang="en-US" dirty="0"/>
          </a:p>
        </p:txBody>
      </p:sp>
      <p:sp>
        <p:nvSpPr>
          <p:cNvPr id="3" name="Footer Placeholder 2">
            <a:extLst>
              <a:ext uri="{FF2B5EF4-FFF2-40B4-BE49-F238E27FC236}">
                <a16:creationId xmlns:a16="http://schemas.microsoft.com/office/drawing/2014/main" id="{770463B8-614E-4DC3-8E8B-8373735C13CB}"/>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B1AF9FAA-76AC-48B2-AD1A-A5F34CCA5EF5}"/>
              </a:ext>
            </a:extLst>
          </p:cNvPr>
          <p:cNvSpPr>
            <a:spLocks noGrp="1"/>
          </p:cNvSpPr>
          <p:nvPr>
            <p:ph type="sldNum" sz="quarter" idx="12"/>
          </p:nvPr>
        </p:nvSpPr>
        <p:spPr/>
        <p:txBody>
          <a:bodyPr/>
          <a:lstStyle/>
          <a:p>
            <a:fld id="{1EDCE9F5-3155-4799-A70E-4B295228D5AE}" type="slidenum">
              <a:rPr lang="en-US" smtClean="0"/>
              <a:pPr/>
              <a:t>51</a:t>
            </a:fld>
            <a:endParaRPr lang="en-US"/>
          </a:p>
        </p:txBody>
      </p:sp>
      <p:sp>
        <p:nvSpPr>
          <p:cNvPr id="5" name="Text Placeholder 4">
            <a:extLst>
              <a:ext uri="{FF2B5EF4-FFF2-40B4-BE49-F238E27FC236}">
                <a16:creationId xmlns:a16="http://schemas.microsoft.com/office/drawing/2014/main" id="{3F1F2259-CC35-4424-A9FF-A499DFCF6A2F}"/>
              </a:ext>
            </a:extLst>
          </p:cNvPr>
          <p:cNvSpPr>
            <a:spLocks noGrp="1"/>
          </p:cNvSpPr>
          <p:nvPr>
            <p:ph type="body" sz="quarter" idx="13"/>
          </p:nvPr>
        </p:nvSpPr>
        <p:spPr/>
        <p:txBody>
          <a:bodyPr/>
          <a:lstStyle/>
          <a:p>
            <a:r>
              <a:rPr lang="en-US" sz="2400" dirty="0" err="1"/>
              <a:t>Tigit</a:t>
            </a:r>
            <a:r>
              <a:rPr lang="en-US" sz="2400" dirty="0"/>
              <a:t>,</a:t>
            </a:r>
            <a:r>
              <a:rPr lang="he-IL" sz="2400" dirty="0"/>
              <a:t> </a:t>
            </a:r>
            <a:r>
              <a:rPr lang="en-US" sz="2400" dirty="0"/>
              <a:t>Havcr2</a:t>
            </a:r>
            <a:endParaRPr lang="en-US" dirty="0"/>
          </a:p>
          <a:p>
            <a:endParaRPr lang="en-US" dirty="0"/>
          </a:p>
        </p:txBody>
      </p:sp>
      <p:pic>
        <p:nvPicPr>
          <p:cNvPr id="7" name="Picture 6">
            <a:extLst>
              <a:ext uri="{FF2B5EF4-FFF2-40B4-BE49-F238E27FC236}">
                <a16:creationId xmlns:a16="http://schemas.microsoft.com/office/drawing/2014/main" id="{1589FB6F-26AF-424E-BDB0-EB4BCF7AA676}"/>
              </a:ext>
            </a:extLst>
          </p:cNvPr>
          <p:cNvPicPr>
            <a:picLocks noChangeAspect="1"/>
          </p:cNvPicPr>
          <p:nvPr/>
        </p:nvPicPr>
        <p:blipFill>
          <a:blip r:embed="rId2"/>
          <a:stretch>
            <a:fillRect/>
          </a:stretch>
        </p:blipFill>
        <p:spPr>
          <a:xfrm>
            <a:off x="6096000" y="487680"/>
            <a:ext cx="2980944" cy="4968240"/>
          </a:xfrm>
          <a:prstGeom prst="rect">
            <a:avLst/>
          </a:prstGeom>
        </p:spPr>
      </p:pic>
    </p:spTree>
    <p:extLst>
      <p:ext uri="{BB962C8B-B14F-4D97-AF65-F5344CB8AC3E}">
        <p14:creationId xmlns:p14="http://schemas.microsoft.com/office/powerpoint/2010/main" val="4233413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D257A-A018-4FE1-8CAA-97E5726FFB69}"/>
              </a:ext>
            </a:extLst>
          </p:cNvPr>
          <p:cNvSpPr>
            <a:spLocks noGrp="1"/>
          </p:cNvSpPr>
          <p:nvPr>
            <p:ph type="title"/>
          </p:nvPr>
        </p:nvSpPr>
        <p:spPr/>
        <p:txBody>
          <a:bodyPr>
            <a:normAutofit/>
          </a:bodyPr>
          <a:lstStyle/>
          <a:p>
            <a:r>
              <a:rPr lang="en-US" sz="3600" dirty="0"/>
              <a:t>Effector markers</a:t>
            </a:r>
            <a:endParaRPr lang="en-US" dirty="0"/>
          </a:p>
        </p:txBody>
      </p:sp>
      <p:sp>
        <p:nvSpPr>
          <p:cNvPr id="3" name="Footer Placeholder 2">
            <a:extLst>
              <a:ext uri="{FF2B5EF4-FFF2-40B4-BE49-F238E27FC236}">
                <a16:creationId xmlns:a16="http://schemas.microsoft.com/office/drawing/2014/main" id="{A88B16DF-6265-4D37-BF2F-F210A2BBEEC7}"/>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1CD23851-B399-4B6D-81CC-211ECA427864}"/>
              </a:ext>
            </a:extLst>
          </p:cNvPr>
          <p:cNvSpPr>
            <a:spLocks noGrp="1"/>
          </p:cNvSpPr>
          <p:nvPr>
            <p:ph type="sldNum" sz="quarter" idx="12"/>
          </p:nvPr>
        </p:nvSpPr>
        <p:spPr/>
        <p:txBody>
          <a:bodyPr/>
          <a:lstStyle/>
          <a:p>
            <a:fld id="{1EDCE9F5-3155-4799-A70E-4B295228D5AE}" type="slidenum">
              <a:rPr lang="en-US" smtClean="0"/>
              <a:pPr/>
              <a:t>52</a:t>
            </a:fld>
            <a:endParaRPr lang="en-US"/>
          </a:p>
        </p:txBody>
      </p:sp>
      <p:sp>
        <p:nvSpPr>
          <p:cNvPr id="5" name="Text Placeholder 4">
            <a:extLst>
              <a:ext uri="{FF2B5EF4-FFF2-40B4-BE49-F238E27FC236}">
                <a16:creationId xmlns:a16="http://schemas.microsoft.com/office/drawing/2014/main" id="{20F2990A-EF5F-4423-9E3A-EE333F035DE1}"/>
              </a:ext>
            </a:extLst>
          </p:cNvPr>
          <p:cNvSpPr>
            <a:spLocks noGrp="1"/>
          </p:cNvSpPr>
          <p:nvPr>
            <p:ph type="body" sz="quarter" idx="13"/>
          </p:nvPr>
        </p:nvSpPr>
        <p:spPr/>
        <p:txBody>
          <a:bodyPr/>
          <a:lstStyle/>
          <a:p>
            <a:r>
              <a:rPr lang="en-US" sz="2400" dirty="0" err="1"/>
              <a:t>Gzmb</a:t>
            </a:r>
            <a:r>
              <a:rPr lang="en-US" sz="2400" dirty="0"/>
              <a:t>, Prf1, </a:t>
            </a:r>
            <a:r>
              <a:rPr lang="en-US" sz="2400" dirty="0" err="1"/>
              <a:t>Ifng</a:t>
            </a:r>
            <a:r>
              <a:rPr lang="en-US" sz="2400" dirty="0"/>
              <a:t>, </a:t>
            </a:r>
            <a:r>
              <a:rPr lang="en-US" sz="2400" dirty="0" err="1"/>
              <a:t>Tnf</a:t>
            </a:r>
            <a:r>
              <a:rPr lang="en-US" sz="2400" dirty="0"/>
              <a:t>, </a:t>
            </a:r>
            <a:r>
              <a:rPr lang="en-US" sz="2400" dirty="0" err="1"/>
              <a:t>Icos</a:t>
            </a:r>
            <a:endParaRPr lang="en-US" sz="2400" dirty="0">
              <a:highlight>
                <a:srgbClr val="FFFF00"/>
              </a:highlight>
            </a:endParaRPr>
          </a:p>
          <a:p>
            <a:endParaRPr lang="en-US" dirty="0"/>
          </a:p>
        </p:txBody>
      </p:sp>
      <p:pic>
        <p:nvPicPr>
          <p:cNvPr id="6" name="Content Placeholder 6">
            <a:extLst>
              <a:ext uri="{FF2B5EF4-FFF2-40B4-BE49-F238E27FC236}">
                <a16:creationId xmlns:a16="http://schemas.microsoft.com/office/drawing/2014/main" id="{670EDA83-AF70-48FB-92B0-3886CB2F1B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843" y="724777"/>
            <a:ext cx="6165778" cy="5138149"/>
          </a:xfrm>
          <a:prstGeom prst="rect">
            <a:avLst/>
          </a:prstGeom>
        </p:spPr>
      </p:pic>
    </p:spTree>
    <p:extLst>
      <p:ext uri="{BB962C8B-B14F-4D97-AF65-F5344CB8AC3E}">
        <p14:creationId xmlns:p14="http://schemas.microsoft.com/office/powerpoint/2010/main" val="333736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5E7A4-A4BC-41F4-9170-0E4E4FCCFA5E}"/>
              </a:ext>
            </a:extLst>
          </p:cNvPr>
          <p:cNvSpPr>
            <a:spLocks noGrp="1"/>
          </p:cNvSpPr>
          <p:nvPr>
            <p:ph type="title"/>
          </p:nvPr>
        </p:nvSpPr>
        <p:spPr/>
        <p:txBody>
          <a:bodyPr>
            <a:normAutofit/>
          </a:bodyPr>
          <a:lstStyle/>
          <a:p>
            <a:r>
              <a:rPr lang="en-US" sz="3600" dirty="0"/>
              <a:t>Effector markers</a:t>
            </a:r>
            <a:endParaRPr lang="en-US" dirty="0"/>
          </a:p>
        </p:txBody>
      </p:sp>
      <p:sp>
        <p:nvSpPr>
          <p:cNvPr id="3" name="Footer Placeholder 2">
            <a:extLst>
              <a:ext uri="{FF2B5EF4-FFF2-40B4-BE49-F238E27FC236}">
                <a16:creationId xmlns:a16="http://schemas.microsoft.com/office/drawing/2014/main" id="{C53BB20A-5BC6-4553-ACFF-1AE66949E9BD}"/>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009D1683-5014-4C95-8A46-CEBD1DEB8928}"/>
              </a:ext>
            </a:extLst>
          </p:cNvPr>
          <p:cNvSpPr>
            <a:spLocks noGrp="1"/>
          </p:cNvSpPr>
          <p:nvPr>
            <p:ph type="sldNum" sz="quarter" idx="12"/>
          </p:nvPr>
        </p:nvSpPr>
        <p:spPr/>
        <p:txBody>
          <a:bodyPr/>
          <a:lstStyle/>
          <a:p>
            <a:fld id="{1EDCE9F5-3155-4799-A70E-4B295228D5AE}" type="slidenum">
              <a:rPr lang="en-US" smtClean="0"/>
              <a:pPr/>
              <a:t>53</a:t>
            </a:fld>
            <a:endParaRPr lang="en-US"/>
          </a:p>
        </p:txBody>
      </p:sp>
      <p:sp>
        <p:nvSpPr>
          <p:cNvPr id="5" name="Text Placeholder 4">
            <a:extLst>
              <a:ext uri="{FF2B5EF4-FFF2-40B4-BE49-F238E27FC236}">
                <a16:creationId xmlns:a16="http://schemas.microsoft.com/office/drawing/2014/main" id="{E0BACC51-2E7F-499A-B6A3-F9ECF0E00FB3}"/>
              </a:ext>
            </a:extLst>
          </p:cNvPr>
          <p:cNvSpPr>
            <a:spLocks noGrp="1"/>
          </p:cNvSpPr>
          <p:nvPr>
            <p:ph type="body" sz="quarter" idx="13"/>
          </p:nvPr>
        </p:nvSpPr>
        <p:spPr/>
        <p:txBody>
          <a:bodyPr/>
          <a:lstStyle/>
          <a:p>
            <a:r>
              <a:rPr lang="en-US" sz="2400" dirty="0" err="1"/>
              <a:t>Gzmb</a:t>
            </a:r>
            <a:r>
              <a:rPr lang="en-US" sz="2400" dirty="0"/>
              <a:t>, Prf1, </a:t>
            </a:r>
            <a:r>
              <a:rPr lang="en-US" sz="2400" dirty="0" err="1"/>
              <a:t>Ifng</a:t>
            </a:r>
            <a:r>
              <a:rPr lang="en-US" sz="2400" dirty="0"/>
              <a:t>, </a:t>
            </a:r>
            <a:r>
              <a:rPr lang="en-US" sz="2400" dirty="0" err="1"/>
              <a:t>Tnf</a:t>
            </a:r>
            <a:r>
              <a:rPr lang="en-US" sz="2400" dirty="0"/>
              <a:t>, </a:t>
            </a:r>
            <a:r>
              <a:rPr lang="en-US" sz="2400" dirty="0" err="1"/>
              <a:t>Icos</a:t>
            </a:r>
            <a:endParaRPr lang="en-US" sz="2400" dirty="0">
              <a:highlight>
                <a:srgbClr val="FFFF00"/>
              </a:highlight>
            </a:endParaRPr>
          </a:p>
          <a:p>
            <a:endParaRPr lang="en-US" dirty="0"/>
          </a:p>
        </p:txBody>
      </p:sp>
      <p:pic>
        <p:nvPicPr>
          <p:cNvPr id="6" name="Picture 5">
            <a:extLst>
              <a:ext uri="{FF2B5EF4-FFF2-40B4-BE49-F238E27FC236}">
                <a16:creationId xmlns:a16="http://schemas.microsoft.com/office/drawing/2014/main" id="{EDDEB9FB-90B1-4909-AC7C-696F1B8BAB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557829"/>
            <a:ext cx="3183058" cy="5305097"/>
          </a:xfrm>
          <a:prstGeom prst="rect">
            <a:avLst/>
          </a:prstGeom>
        </p:spPr>
      </p:pic>
    </p:spTree>
    <p:extLst>
      <p:ext uri="{BB962C8B-B14F-4D97-AF65-F5344CB8AC3E}">
        <p14:creationId xmlns:p14="http://schemas.microsoft.com/office/powerpoint/2010/main" val="15210010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E118A-3FA4-4BDB-8984-704551618ACD}"/>
              </a:ext>
            </a:extLst>
          </p:cNvPr>
          <p:cNvSpPr>
            <a:spLocks noGrp="1"/>
          </p:cNvSpPr>
          <p:nvPr>
            <p:ph type="title"/>
          </p:nvPr>
        </p:nvSpPr>
        <p:spPr/>
        <p:txBody>
          <a:bodyPr>
            <a:normAutofit/>
          </a:bodyPr>
          <a:lstStyle/>
          <a:p>
            <a:r>
              <a:rPr lang="en-US" sz="3600" dirty="0"/>
              <a:t>Stem/</a:t>
            </a:r>
            <a:r>
              <a:rPr lang="en-US" sz="3600" dirty="0" err="1"/>
              <a:t>persister</a:t>
            </a:r>
            <a:r>
              <a:rPr lang="en-US" sz="3600" dirty="0"/>
              <a:t>/naïve markers</a:t>
            </a:r>
            <a:endParaRPr lang="en-US" dirty="0"/>
          </a:p>
        </p:txBody>
      </p:sp>
      <p:sp>
        <p:nvSpPr>
          <p:cNvPr id="3" name="Footer Placeholder 2">
            <a:extLst>
              <a:ext uri="{FF2B5EF4-FFF2-40B4-BE49-F238E27FC236}">
                <a16:creationId xmlns:a16="http://schemas.microsoft.com/office/drawing/2014/main" id="{4771F718-DD33-43D6-8F90-A6EDDDDCD60C}"/>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8C78ABFD-B560-4F5E-BA5E-B955B1DD007B}"/>
              </a:ext>
            </a:extLst>
          </p:cNvPr>
          <p:cNvSpPr>
            <a:spLocks noGrp="1"/>
          </p:cNvSpPr>
          <p:nvPr>
            <p:ph type="sldNum" sz="quarter" idx="12"/>
          </p:nvPr>
        </p:nvSpPr>
        <p:spPr/>
        <p:txBody>
          <a:bodyPr/>
          <a:lstStyle/>
          <a:p>
            <a:fld id="{1EDCE9F5-3155-4799-A70E-4B295228D5AE}" type="slidenum">
              <a:rPr lang="en-US" smtClean="0"/>
              <a:pPr/>
              <a:t>54</a:t>
            </a:fld>
            <a:endParaRPr lang="en-US"/>
          </a:p>
        </p:txBody>
      </p:sp>
      <p:sp>
        <p:nvSpPr>
          <p:cNvPr id="5" name="Text Placeholder 4">
            <a:extLst>
              <a:ext uri="{FF2B5EF4-FFF2-40B4-BE49-F238E27FC236}">
                <a16:creationId xmlns:a16="http://schemas.microsoft.com/office/drawing/2014/main" id="{352C9315-73C1-4381-85A9-D08359625640}"/>
              </a:ext>
            </a:extLst>
          </p:cNvPr>
          <p:cNvSpPr>
            <a:spLocks noGrp="1"/>
          </p:cNvSpPr>
          <p:nvPr>
            <p:ph type="body" sz="quarter" idx="13"/>
          </p:nvPr>
        </p:nvSpPr>
        <p:spPr/>
        <p:txBody>
          <a:bodyPr/>
          <a:lstStyle/>
          <a:p>
            <a:r>
              <a:rPr lang="en-US" sz="2400" dirty="0"/>
              <a:t>Il7r, CD44 , CD39, CD69</a:t>
            </a:r>
          </a:p>
          <a:p>
            <a:endParaRPr lang="en-US" dirty="0"/>
          </a:p>
        </p:txBody>
      </p:sp>
      <p:pic>
        <p:nvPicPr>
          <p:cNvPr id="7" name="Picture 6">
            <a:extLst>
              <a:ext uri="{FF2B5EF4-FFF2-40B4-BE49-F238E27FC236}">
                <a16:creationId xmlns:a16="http://schemas.microsoft.com/office/drawing/2014/main" id="{073EA396-1D9C-48E0-BCB5-AF394F08D0A5}"/>
              </a:ext>
            </a:extLst>
          </p:cNvPr>
          <p:cNvPicPr>
            <a:picLocks noChangeAspect="1"/>
          </p:cNvPicPr>
          <p:nvPr/>
        </p:nvPicPr>
        <p:blipFill>
          <a:blip r:embed="rId2"/>
          <a:stretch>
            <a:fillRect/>
          </a:stretch>
        </p:blipFill>
        <p:spPr>
          <a:xfrm>
            <a:off x="4953000" y="1277620"/>
            <a:ext cx="5928359" cy="4940300"/>
          </a:xfrm>
          <a:prstGeom prst="rect">
            <a:avLst/>
          </a:prstGeom>
        </p:spPr>
      </p:pic>
    </p:spTree>
    <p:extLst>
      <p:ext uri="{BB962C8B-B14F-4D97-AF65-F5344CB8AC3E}">
        <p14:creationId xmlns:p14="http://schemas.microsoft.com/office/powerpoint/2010/main" val="398906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D18BB-4B03-40EC-B111-35FF67013A53}"/>
              </a:ext>
            </a:extLst>
          </p:cNvPr>
          <p:cNvSpPr>
            <a:spLocks noGrp="1"/>
          </p:cNvSpPr>
          <p:nvPr>
            <p:ph type="title"/>
          </p:nvPr>
        </p:nvSpPr>
        <p:spPr/>
        <p:txBody>
          <a:bodyPr/>
          <a:lstStyle/>
          <a:p>
            <a:r>
              <a:rPr lang="en-US" sz="3600" dirty="0"/>
              <a:t>Stem/</a:t>
            </a:r>
            <a:r>
              <a:rPr lang="en-US" sz="3600" dirty="0" err="1"/>
              <a:t>persister</a:t>
            </a:r>
            <a:r>
              <a:rPr lang="en-US" sz="3600" dirty="0"/>
              <a:t>/naïve markers</a:t>
            </a:r>
            <a:endParaRPr lang="en-US" dirty="0"/>
          </a:p>
        </p:txBody>
      </p:sp>
      <p:sp>
        <p:nvSpPr>
          <p:cNvPr id="3" name="Footer Placeholder 2">
            <a:extLst>
              <a:ext uri="{FF2B5EF4-FFF2-40B4-BE49-F238E27FC236}">
                <a16:creationId xmlns:a16="http://schemas.microsoft.com/office/drawing/2014/main" id="{DED36F00-F1F3-4D93-8CD4-D319BC42E5A6}"/>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28F80B51-3DAF-49D7-96A5-393C86BA9BAE}"/>
              </a:ext>
            </a:extLst>
          </p:cNvPr>
          <p:cNvSpPr>
            <a:spLocks noGrp="1"/>
          </p:cNvSpPr>
          <p:nvPr>
            <p:ph type="sldNum" sz="quarter" idx="12"/>
          </p:nvPr>
        </p:nvSpPr>
        <p:spPr/>
        <p:txBody>
          <a:bodyPr/>
          <a:lstStyle/>
          <a:p>
            <a:fld id="{1EDCE9F5-3155-4799-A70E-4B295228D5AE}" type="slidenum">
              <a:rPr lang="en-US" smtClean="0"/>
              <a:pPr/>
              <a:t>55</a:t>
            </a:fld>
            <a:endParaRPr lang="en-US"/>
          </a:p>
        </p:txBody>
      </p:sp>
      <p:sp>
        <p:nvSpPr>
          <p:cNvPr id="5" name="Text Placeholder 4">
            <a:extLst>
              <a:ext uri="{FF2B5EF4-FFF2-40B4-BE49-F238E27FC236}">
                <a16:creationId xmlns:a16="http://schemas.microsoft.com/office/drawing/2014/main" id="{4639E192-7DD6-404C-ABD8-14EFC80FB768}"/>
              </a:ext>
            </a:extLst>
          </p:cNvPr>
          <p:cNvSpPr>
            <a:spLocks noGrp="1"/>
          </p:cNvSpPr>
          <p:nvPr>
            <p:ph type="body" sz="quarter" idx="13"/>
          </p:nvPr>
        </p:nvSpPr>
        <p:spPr/>
        <p:txBody>
          <a:bodyPr/>
          <a:lstStyle/>
          <a:p>
            <a:r>
              <a:rPr lang="en-US" sz="2400" dirty="0"/>
              <a:t>Il7r, CD44 , CD39, CD69</a:t>
            </a:r>
          </a:p>
          <a:p>
            <a:endParaRPr lang="en-US" dirty="0"/>
          </a:p>
        </p:txBody>
      </p:sp>
      <p:pic>
        <p:nvPicPr>
          <p:cNvPr id="7" name="Picture 6">
            <a:extLst>
              <a:ext uri="{FF2B5EF4-FFF2-40B4-BE49-F238E27FC236}">
                <a16:creationId xmlns:a16="http://schemas.microsoft.com/office/drawing/2014/main" id="{E2829EBC-E760-4E3D-8608-31328E827E25}"/>
              </a:ext>
            </a:extLst>
          </p:cNvPr>
          <p:cNvPicPr>
            <a:picLocks noChangeAspect="1"/>
          </p:cNvPicPr>
          <p:nvPr/>
        </p:nvPicPr>
        <p:blipFill>
          <a:blip r:embed="rId2"/>
          <a:stretch>
            <a:fillRect/>
          </a:stretch>
        </p:blipFill>
        <p:spPr>
          <a:xfrm>
            <a:off x="6743700" y="995074"/>
            <a:ext cx="2857500" cy="4762500"/>
          </a:xfrm>
          <a:prstGeom prst="rect">
            <a:avLst/>
          </a:prstGeom>
        </p:spPr>
      </p:pic>
    </p:spTree>
    <p:extLst>
      <p:ext uri="{BB962C8B-B14F-4D97-AF65-F5344CB8AC3E}">
        <p14:creationId xmlns:p14="http://schemas.microsoft.com/office/powerpoint/2010/main" val="321780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449C-BA85-4A80-BA0C-84259D5BE1F5}"/>
              </a:ext>
            </a:extLst>
          </p:cNvPr>
          <p:cNvSpPr>
            <a:spLocks noGrp="1"/>
          </p:cNvSpPr>
          <p:nvPr>
            <p:ph type="title"/>
          </p:nvPr>
        </p:nvSpPr>
        <p:spPr/>
        <p:txBody>
          <a:bodyPr/>
          <a:lstStyle/>
          <a:p>
            <a:r>
              <a:rPr lang="en-US" dirty="0"/>
              <a:t>signatures</a:t>
            </a:r>
          </a:p>
        </p:txBody>
      </p:sp>
      <p:sp>
        <p:nvSpPr>
          <p:cNvPr id="3" name="Footer Placeholder 2">
            <a:extLst>
              <a:ext uri="{FF2B5EF4-FFF2-40B4-BE49-F238E27FC236}">
                <a16:creationId xmlns:a16="http://schemas.microsoft.com/office/drawing/2014/main" id="{BF341955-ABC7-4F81-949B-AE14C27D4620}"/>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E95764DA-5A23-42B3-9E79-13C4FD69613C}"/>
              </a:ext>
            </a:extLst>
          </p:cNvPr>
          <p:cNvSpPr>
            <a:spLocks noGrp="1"/>
          </p:cNvSpPr>
          <p:nvPr>
            <p:ph type="sldNum" sz="quarter" idx="12"/>
          </p:nvPr>
        </p:nvSpPr>
        <p:spPr/>
        <p:txBody>
          <a:bodyPr/>
          <a:lstStyle/>
          <a:p>
            <a:fld id="{1EDCE9F5-3155-4799-A70E-4B295228D5AE}" type="slidenum">
              <a:rPr lang="en-US" smtClean="0"/>
              <a:pPr/>
              <a:t>56</a:t>
            </a:fld>
            <a:endParaRPr lang="en-US"/>
          </a:p>
        </p:txBody>
      </p:sp>
      <p:sp>
        <p:nvSpPr>
          <p:cNvPr id="5" name="Text Placeholder 4">
            <a:extLst>
              <a:ext uri="{FF2B5EF4-FFF2-40B4-BE49-F238E27FC236}">
                <a16:creationId xmlns:a16="http://schemas.microsoft.com/office/drawing/2014/main" id="{72C0A7D6-D273-40ED-8635-B6DE366A900D}"/>
              </a:ext>
            </a:extLst>
          </p:cNvPr>
          <p:cNvSpPr>
            <a:spLocks noGrp="1"/>
          </p:cNvSpPr>
          <p:nvPr>
            <p:ph type="body" sz="quarter" idx="13"/>
          </p:nvPr>
        </p:nvSpPr>
        <p:spPr/>
        <p:txBody>
          <a:bodyPr/>
          <a:lstStyle/>
          <a:p>
            <a:r>
              <a:rPr lang="en-US" dirty="0" err="1"/>
              <a:t>Persistance</a:t>
            </a:r>
            <a:r>
              <a:rPr lang="en-US" dirty="0"/>
              <a:t>, il2</a:t>
            </a:r>
          </a:p>
        </p:txBody>
      </p:sp>
      <p:pic>
        <p:nvPicPr>
          <p:cNvPr id="6" name="Picture 5">
            <a:extLst>
              <a:ext uri="{FF2B5EF4-FFF2-40B4-BE49-F238E27FC236}">
                <a16:creationId xmlns:a16="http://schemas.microsoft.com/office/drawing/2014/main" id="{5686AF6C-3AA4-4B0E-A793-424A9BB3D0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384" y="1765300"/>
            <a:ext cx="5290774" cy="3306734"/>
          </a:xfrm>
          <a:prstGeom prst="rect">
            <a:avLst/>
          </a:prstGeom>
          <a:ln>
            <a:solidFill>
              <a:schemeClr val="tx2"/>
            </a:solidFill>
          </a:ln>
        </p:spPr>
      </p:pic>
      <p:sp>
        <p:nvSpPr>
          <p:cNvPr id="7" name="TextBox 6">
            <a:extLst>
              <a:ext uri="{FF2B5EF4-FFF2-40B4-BE49-F238E27FC236}">
                <a16:creationId xmlns:a16="http://schemas.microsoft.com/office/drawing/2014/main" id="{94F01C53-277B-47E1-9F76-AFBEAD17EFAE}"/>
              </a:ext>
            </a:extLst>
          </p:cNvPr>
          <p:cNvSpPr txBox="1"/>
          <p:nvPr/>
        </p:nvSpPr>
        <p:spPr>
          <a:xfrm>
            <a:off x="1722120" y="4023360"/>
            <a:ext cx="4427220" cy="523220"/>
          </a:xfrm>
          <a:prstGeom prst="rect">
            <a:avLst/>
          </a:prstGeom>
          <a:noFill/>
        </p:spPr>
        <p:txBody>
          <a:bodyPr wrap="square" rtlCol="0">
            <a:spAutoFit/>
          </a:bodyPr>
          <a:lstStyle/>
          <a:p>
            <a:r>
              <a:rPr lang="en-US" sz="2800" b="1" dirty="0" err="1"/>
              <a:t>Persistance_upregulated</a:t>
            </a:r>
            <a:endParaRPr lang="en-US" sz="2800" b="1" dirty="0"/>
          </a:p>
        </p:txBody>
      </p:sp>
      <p:pic>
        <p:nvPicPr>
          <p:cNvPr id="8" name="Picture 7">
            <a:extLst>
              <a:ext uri="{FF2B5EF4-FFF2-40B4-BE49-F238E27FC236}">
                <a16:creationId xmlns:a16="http://schemas.microsoft.com/office/drawing/2014/main" id="{21D8F270-513B-497F-BD6B-215D625C5F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2080" y="1775633"/>
            <a:ext cx="5307308" cy="3317068"/>
          </a:xfrm>
          <a:prstGeom prst="rect">
            <a:avLst/>
          </a:prstGeom>
          <a:ln>
            <a:solidFill>
              <a:schemeClr val="tx1"/>
            </a:solidFill>
          </a:ln>
        </p:spPr>
      </p:pic>
      <p:sp>
        <p:nvSpPr>
          <p:cNvPr id="9" name="TextBox 8">
            <a:extLst>
              <a:ext uri="{FF2B5EF4-FFF2-40B4-BE49-F238E27FC236}">
                <a16:creationId xmlns:a16="http://schemas.microsoft.com/office/drawing/2014/main" id="{D9E72766-91D3-49CF-9879-4C83A1058919}"/>
              </a:ext>
            </a:extLst>
          </p:cNvPr>
          <p:cNvSpPr txBox="1"/>
          <p:nvPr/>
        </p:nvSpPr>
        <p:spPr>
          <a:xfrm>
            <a:off x="10073640" y="4092508"/>
            <a:ext cx="605954" cy="523220"/>
          </a:xfrm>
          <a:prstGeom prst="rect">
            <a:avLst/>
          </a:prstGeom>
          <a:noFill/>
        </p:spPr>
        <p:txBody>
          <a:bodyPr wrap="square" rtlCol="0">
            <a:spAutoFit/>
          </a:bodyPr>
          <a:lstStyle/>
          <a:p>
            <a:r>
              <a:rPr lang="en-US" sz="2800" b="1" dirty="0"/>
              <a:t>il2</a:t>
            </a:r>
          </a:p>
        </p:txBody>
      </p:sp>
      <p:pic>
        <p:nvPicPr>
          <p:cNvPr id="10" name="Picture 9">
            <a:extLst>
              <a:ext uri="{FF2B5EF4-FFF2-40B4-BE49-F238E27FC236}">
                <a16:creationId xmlns:a16="http://schemas.microsoft.com/office/drawing/2014/main" id="{5485CD41-D1E7-4790-AB7B-9086C9261F65}"/>
              </a:ext>
            </a:extLst>
          </p:cNvPr>
          <p:cNvPicPr>
            <a:picLocks noChangeAspect="1"/>
          </p:cNvPicPr>
          <p:nvPr/>
        </p:nvPicPr>
        <p:blipFill>
          <a:blip r:embed="rId4"/>
          <a:stretch>
            <a:fillRect/>
          </a:stretch>
        </p:blipFill>
        <p:spPr>
          <a:xfrm>
            <a:off x="5443387" y="5164150"/>
            <a:ext cx="1562100" cy="1115785"/>
          </a:xfrm>
          <a:prstGeom prst="rect">
            <a:avLst/>
          </a:prstGeom>
        </p:spPr>
      </p:pic>
    </p:spTree>
    <p:extLst>
      <p:ext uri="{BB962C8B-B14F-4D97-AF65-F5344CB8AC3E}">
        <p14:creationId xmlns:p14="http://schemas.microsoft.com/office/powerpoint/2010/main" val="958581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7449C-BA85-4A80-BA0C-84259D5BE1F5}"/>
              </a:ext>
            </a:extLst>
          </p:cNvPr>
          <p:cNvSpPr>
            <a:spLocks noGrp="1"/>
          </p:cNvSpPr>
          <p:nvPr>
            <p:ph type="title"/>
          </p:nvPr>
        </p:nvSpPr>
        <p:spPr/>
        <p:txBody>
          <a:bodyPr/>
          <a:lstStyle/>
          <a:p>
            <a:r>
              <a:rPr lang="en-US" dirty="0"/>
              <a:t>signatures</a:t>
            </a:r>
          </a:p>
        </p:txBody>
      </p:sp>
      <p:sp>
        <p:nvSpPr>
          <p:cNvPr id="3" name="Footer Placeholder 2">
            <a:extLst>
              <a:ext uri="{FF2B5EF4-FFF2-40B4-BE49-F238E27FC236}">
                <a16:creationId xmlns:a16="http://schemas.microsoft.com/office/drawing/2014/main" id="{BF341955-ABC7-4F81-949B-AE14C27D4620}"/>
              </a:ext>
            </a:extLst>
          </p:cNvPr>
          <p:cNvSpPr>
            <a:spLocks noGrp="1"/>
          </p:cNvSpPr>
          <p:nvPr>
            <p:ph type="ftr" sz="quarter" idx="11"/>
          </p:nvPr>
        </p:nvSpPr>
        <p:spPr>
          <a:xfrm>
            <a:off x="393606" y="6333402"/>
            <a:ext cx="5411955" cy="365125"/>
          </a:xfrm>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E95764DA-5A23-42B3-9E79-13C4FD69613C}"/>
              </a:ext>
            </a:extLst>
          </p:cNvPr>
          <p:cNvSpPr>
            <a:spLocks noGrp="1"/>
          </p:cNvSpPr>
          <p:nvPr>
            <p:ph type="sldNum" sz="quarter" idx="12"/>
          </p:nvPr>
        </p:nvSpPr>
        <p:spPr/>
        <p:txBody>
          <a:bodyPr/>
          <a:lstStyle/>
          <a:p>
            <a:fld id="{1EDCE9F5-3155-4799-A70E-4B295228D5AE}" type="slidenum">
              <a:rPr lang="en-US" smtClean="0"/>
              <a:pPr/>
              <a:t>57</a:t>
            </a:fld>
            <a:endParaRPr lang="en-US"/>
          </a:p>
        </p:txBody>
      </p:sp>
      <p:sp>
        <p:nvSpPr>
          <p:cNvPr id="5" name="Text Placeholder 4">
            <a:extLst>
              <a:ext uri="{FF2B5EF4-FFF2-40B4-BE49-F238E27FC236}">
                <a16:creationId xmlns:a16="http://schemas.microsoft.com/office/drawing/2014/main" id="{72C0A7D6-D273-40ED-8635-B6DE366A900D}"/>
              </a:ext>
            </a:extLst>
          </p:cNvPr>
          <p:cNvSpPr>
            <a:spLocks noGrp="1"/>
          </p:cNvSpPr>
          <p:nvPr>
            <p:ph type="body" sz="quarter" idx="13"/>
          </p:nvPr>
        </p:nvSpPr>
        <p:spPr/>
        <p:txBody>
          <a:bodyPr/>
          <a:lstStyle/>
          <a:p>
            <a:r>
              <a:rPr lang="en-US" dirty="0"/>
              <a:t>Effector memory, il2r</a:t>
            </a:r>
          </a:p>
        </p:txBody>
      </p:sp>
      <p:pic>
        <p:nvPicPr>
          <p:cNvPr id="10" name="Picture 9">
            <a:extLst>
              <a:ext uri="{FF2B5EF4-FFF2-40B4-BE49-F238E27FC236}">
                <a16:creationId xmlns:a16="http://schemas.microsoft.com/office/drawing/2014/main" id="{5485CD41-D1E7-4790-AB7B-9086C9261F65}"/>
              </a:ext>
            </a:extLst>
          </p:cNvPr>
          <p:cNvPicPr>
            <a:picLocks noChangeAspect="1"/>
          </p:cNvPicPr>
          <p:nvPr/>
        </p:nvPicPr>
        <p:blipFill>
          <a:blip r:embed="rId2"/>
          <a:stretch>
            <a:fillRect/>
          </a:stretch>
        </p:blipFill>
        <p:spPr>
          <a:xfrm>
            <a:off x="5443387" y="5164150"/>
            <a:ext cx="1562100" cy="1115785"/>
          </a:xfrm>
          <a:prstGeom prst="rect">
            <a:avLst/>
          </a:prstGeom>
        </p:spPr>
      </p:pic>
      <p:pic>
        <p:nvPicPr>
          <p:cNvPr id="11" name="Picture 10">
            <a:extLst>
              <a:ext uri="{FF2B5EF4-FFF2-40B4-BE49-F238E27FC236}">
                <a16:creationId xmlns:a16="http://schemas.microsoft.com/office/drawing/2014/main" id="{7F8D0A36-9F3F-4966-940D-CD291341EE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4" y="1804410"/>
            <a:ext cx="5290036" cy="3306273"/>
          </a:xfrm>
          <a:prstGeom prst="rect">
            <a:avLst/>
          </a:prstGeom>
          <a:ln>
            <a:solidFill>
              <a:schemeClr val="tx1"/>
            </a:solidFill>
          </a:ln>
        </p:spPr>
      </p:pic>
      <p:sp>
        <p:nvSpPr>
          <p:cNvPr id="12" name="TextBox 11">
            <a:extLst>
              <a:ext uri="{FF2B5EF4-FFF2-40B4-BE49-F238E27FC236}">
                <a16:creationId xmlns:a16="http://schemas.microsoft.com/office/drawing/2014/main" id="{5EAF991F-59CD-441D-B151-9F381DBCE409}"/>
              </a:ext>
            </a:extLst>
          </p:cNvPr>
          <p:cNvSpPr txBox="1"/>
          <p:nvPr/>
        </p:nvSpPr>
        <p:spPr>
          <a:xfrm>
            <a:off x="2029950" y="3962401"/>
            <a:ext cx="3067830" cy="523220"/>
          </a:xfrm>
          <a:prstGeom prst="rect">
            <a:avLst/>
          </a:prstGeom>
          <a:noFill/>
        </p:spPr>
        <p:txBody>
          <a:bodyPr wrap="square" rtlCol="0">
            <a:spAutoFit/>
          </a:bodyPr>
          <a:lstStyle/>
          <a:p>
            <a:r>
              <a:rPr lang="en-US" sz="2800" b="1" dirty="0"/>
              <a:t>Effector memory</a:t>
            </a:r>
          </a:p>
        </p:txBody>
      </p:sp>
      <p:pic>
        <p:nvPicPr>
          <p:cNvPr id="14" name="Picture 13">
            <a:extLst>
              <a:ext uri="{FF2B5EF4-FFF2-40B4-BE49-F238E27FC236}">
                <a16:creationId xmlns:a16="http://schemas.microsoft.com/office/drawing/2014/main" id="{907DE3B2-8AF9-4CC7-80EA-5553E3F5D9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1346" y="1818767"/>
            <a:ext cx="5290038" cy="3306273"/>
          </a:xfrm>
          <a:prstGeom prst="rect">
            <a:avLst/>
          </a:prstGeom>
          <a:ln>
            <a:solidFill>
              <a:schemeClr val="tx1"/>
            </a:solidFill>
          </a:ln>
        </p:spPr>
      </p:pic>
      <p:sp>
        <p:nvSpPr>
          <p:cNvPr id="15" name="TextBox 14">
            <a:extLst>
              <a:ext uri="{FF2B5EF4-FFF2-40B4-BE49-F238E27FC236}">
                <a16:creationId xmlns:a16="http://schemas.microsoft.com/office/drawing/2014/main" id="{66F138D7-EA4C-4F3E-B242-71DA43AE223C}"/>
              </a:ext>
            </a:extLst>
          </p:cNvPr>
          <p:cNvSpPr txBox="1"/>
          <p:nvPr/>
        </p:nvSpPr>
        <p:spPr>
          <a:xfrm>
            <a:off x="9172686" y="4198569"/>
            <a:ext cx="666573" cy="523220"/>
          </a:xfrm>
          <a:prstGeom prst="rect">
            <a:avLst/>
          </a:prstGeom>
          <a:noFill/>
        </p:spPr>
        <p:txBody>
          <a:bodyPr wrap="square" rtlCol="0">
            <a:spAutoFit/>
          </a:bodyPr>
          <a:lstStyle/>
          <a:p>
            <a:r>
              <a:rPr lang="en-US" sz="2800" b="1" dirty="0"/>
              <a:t>il2r</a:t>
            </a:r>
          </a:p>
        </p:txBody>
      </p:sp>
    </p:spTree>
    <p:extLst>
      <p:ext uri="{BB962C8B-B14F-4D97-AF65-F5344CB8AC3E}">
        <p14:creationId xmlns:p14="http://schemas.microsoft.com/office/powerpoint/2010/main" val="6805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A051D-9369-4E6F-A496-B7AE03FE6BA1}"/>
              </a:ext>
            </a:extLst>
          </p:cNvPr>
          <p:cNvSpPr>
            <a:spLocks noGrp="1"/>
          </p:cNvSpPr>
          <p:nvPr>
            <p:ph type="title"/>
          </p:nvPr>
        </p:nvSpPr>
        <p:spPr/>
        <p:txBody>
          <a:bodyPr/>
          <a:lstStyle/>
          <a:p>
            <a:r>
              <a:rPr lang="en-US" dirty="0"/>
              <a:t>Summary cluster 2</a:t>
            </a:r>
          </a:p>
        </p:txBody>
      </p:sp>
      <p:sp>
        <p:nvSpPr>
          <p:cNvPr id="3" name="Footer Placeholder 2">
            <a:extLst>
              <a:ext uri="{FF2B5EF4-FFF2-40B4-BE49-F238E27FC236}">
                <a16:creationId xmlns:a16="http://schemas.microsoft.com/office/drawing/2014/main" id="{D5AF91B3-C3D4-4B30-A613-8F7A56CAE38B}"/>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9FB8401C-C9B1-42D1-9A63-57EFDFF40650}"/>
              </a:ext>
            </a:extLst>
          </p:cNvPr>
          <p:cNvSpPr>
            <a:spLocks noGrp="1"/>
          </p:cNvSpPr>
          <p:nvPr>
            <p:ph type="sldNum" sz="quarter" idx="12"/>
          </p:nvPr>
        </p:nvSpPr>
        <p:spPr/>
        <p:txBody>
          <a:bodyPr/>
          <a:lstStyle/>
          <a:p>
            <a:fld id="{1EDCE9F5-3155-4799-A70E-4B295228D5AE}" type="slidenum">
              <a:rPr lang="en-US" smtClean="0"/>
              <a:pPr/>
              <a:t>58</a:t>
            </a:fld>
            <a:endParaRPr lang="en-US"/>
          </a:p>
        </p:txBody>
      </p:sp>
      <p:sp>
        <p:nvSpPr>
          <p:cNvPr id="5" name="Text Placeholder 4">
            <a:extLst>
              <a:ext uri="{FF2B5EF4-FFF2-40B4-BE49-F238E27FC236}">
                <a16:creationId xmlns:a16="http://schemas.microsoft.com/office/drawing/2014/main" id="{676EB890-0FFC-441F-8053-03357283FA1F}"/>
              </a:ext>
            </a:extLst>
          </p:cNvPr>
          <p:cNvSpPr>
            <a:spLocks noGrp="1"/>
          </p:cNvSpPr>
          <p:nvPr>
            <p:ph type="body" sz="quarter" idx="13"/>
          </p:nvPr>
        </p:nvSpPr>
        <p:spPr/>
        <p:txBody>
          <a:bodyPr/>
          <a:lstStyle/>
          <a:p>
            <a:endParaRPr lang="en-US"/>
          </a:p>
        </p:txBody>
      </p:sp>
      <p:sp>
        <p:nvSpPr>
          <p:cNvPr id="6" name="Content Placeholder 2">
            <a:extLst>
              <a:ext uri="{FF2B5EF4-FFF2-40B4-BE49-F238E27FC236}">
                <a16:creationId xmlns:a16="http://schemas.microsoft.com/office/drawing/2014/main" id="{1C515CC1-3F62-4D16-A34D-E84C6BE0EEFF}"/>
              </a:ext>
            </a:extLst>
          </p:cNvPr>
          <p:cNvSpPr txBox="1">
            <a:spLocks/>
          </p:cNvSpPr>
          <p:nvPr/>
        </p:nvSpPr>
        <p:spPr>
          <a:xfrm>
            <a:off x="356384" y="1765300"/>
            <a:ext cx="10997416" cy="4411663"/>
          </a:xfrm>
          <a:prstGeom prst="rect">
            <a:avLst/>
          </a:prstGeom>
        </p:spPr>
        <p:txBody>
          <a:bodyPr/>
          <a:lstStyle>
            <a:lvl1pPr marL="0" indent="0" algn="l" defTabSz="914400" rtl="0" eaLnBrk="1" latinLnBrk="0" hangingPunct="1">
              <a:lnSpc>
                <a:spcPts val="23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ts val="23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3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solidFill>
                  <a:srgbClr val="202124"/>
                </a:solidFill>
                <a:latin typeface="Roboto" panose="02000000000000000000" pitchFamily="2" charset="0"/>
              </a:rPr>
              <a:t>cluster 0,2 (inside clus2 analysis) more non-responders</a:t>
            </a:r>
            <a:endParaRPr lang="he-IL" dirty="0">
              <a:solidFill>
                <a:srgbClr val="202124"/>
              </a:solidFill>
              <a:latin typeface="Roboto" panose="02000000000000000000" pitchFamily="2" charset="0"/>
            </a:endParaRPr>
          </a:p>
          <a:p>
            <a:pPr marL="285750" indent="-285750">
              <a:buFont typeface="Arial" panose="020B0604020202020204" pitchFamily="34" charset="0"/>
              <a:buChar char="•"/>
            </a:pPr>
            <a:r>
              <a:rPr lang="en-GB" dirty="0">
                <a:solidFill>
                  <a:srgbClr val="202124"/>
                </a:solidFill>
                <a:latin typeface="Roboto" panose="02000000000000000000" pitchFamily="2" charset="0"/>
              </a:rPr>
              <a:t>cluster 1,3 more responders</a:t>
            </a:r>
            <a:endParaRPr lang="he-IL" dirty="0">
              <a:solidFill>
                <a:srgbClr val="202124"/>
              </a:solidFill>
              <a:latin typeface="Roboto" panose="02000000000000000000" pitchFamily="2" charset="0"/>
            </a:endParaRPr>
          </a:p>
          <a:p>
            <a:pPr marL="285750" indent="-285750">
              <a:buFont typeface="Arial" panose="020B0604020202020204" pitchFamily="34" charset="0"/>
              <a:buChar char="•"/>
            </a:pPr>
            <a:r>
              <a:rPr lang="en-GB" dirty="0">
                <a:solidFill>
                  <a:srgbClr val="202124"/>
                </a:solidFill>
                <a:latin typeface="Roboto" panose="02000000000000000000" pitchFamily="2" charset="0"/>
              </a:rPr>
              <a:t>CD40LG, ENTPD1, : higher in non</a:t>
            </a:r>
            <a:r>
              <a:rPr lang="he-IL" dirty="0">
                <a:solidFill>
                  <a:srgbClr val="202124"/>
                </a:solidFill>
                <a:latin typeface="Roboto" panose="02000000000000000000" pitchFamily="2" charset="0"/>
              </a:rPr>
              <a:t> </a:t>
            </a:r>
            <a:r>
              <a:rPr lang="en-GB" dirty="0">
                <a:solidFill>
                  <a:srgbClr val="202124"/>
                </a:solidFill>
                <a:latin typeface="Roboto" panose="02000000000000000000" pitchFamily="2" charset="0"/>
              </a:rPr>
              <a:t>responders</a:t>
            </a:r>
            <a:endParaRPr lang="he-IL" dirty="0">
              <a:solidFill>
                <a:srgbClr val="202124"/>
              </a:solidFill>
              <a:latin typeface="Roboto" panose="02000000000000000000" pitchFamily="2" charset="0"/>
            </a:endParaRPr>
          </a:p>
          <a:p>
            <a:pPr marL="285750" indent="-285750">
              <a:buFont typeface="Arial" panose="020B0604020202020204" pitchFamily="34" charset="0"/>
              <a:buChar char="•"/>
            </a:pPr>
            <a:r>
              <a:rPr lang="en-GB" dirty="0">
                <a:solidFill>
                  <a:srgbClr val="202124"/>
                </a:solidFill>
                <a:latin typeface="Roboto" panose="02000000000000000000" pitchFamily="2" charset="0"/>
              </a:rPr>
              <a:t>GZMB, prf1, IFNG, GZMK, CD27, : higher in responders</a:t>
            </a:r>
            <a:endParaRPr lang="he-IL" dirty="0">
              <a:solidFill>
                <a:srgbClr val="202124"/>
              </a:solidFill>
              <a:latin typeface="Roboto" panose="02000000000000000000" pitchFamily="2" charset="0"/>
            </a:endParaRPr>
          </a:p>
          <a:p>
            <a:pPr marL="285750" indent="-285750">
              <a:buFont typeface="Arial" panose="020B0604020202020204" pitchFamily="34" charset="0"/>
              <a:buChar char="•"/>
            </a:pPr>
            <a:r>
              <a:rPr lang="en-GB" dirty="0">
                <a:solidFill>
                  <a:srgbClr val="202124"/>
                </a:solidFill>
                <a:latin typeface="Roboto" panose="02000000000000000000" pitchFamily="2" charset="0"/>
              </a:rPr>
              <a:t>exhaustion : TIM3, TIGIT, TNF higher in </a:t>
            </a:r>
            <a:r>
              <a:rPr lang="en-GB" dirty="0" err="1">
                <a:solidFill>
                  <a:srgbClr val="202124"/>
                </a:solidFill>
                <a:latin typeface="Roboto" panose="02000000000000000000" pitchFamily="2" charset="0"/>
              </a:rPr>
              <a:t>respondesr</a:t>
            </a:r>
            <a:endParaRPr lang="he-IL" dirty="0">
              <a:solidFill>
                <a:srgbClr val="202124"/>
              </a:solidFill>
              <a:latin typeface="Roboto" panose="02000000000000000000" pitchFamily="2" charset="0"/>
            </a:endParaRPr>
          </a:p>
          <a:p>
            <a:pPr marL="285750" indent="-285750">
              <a:buFont typeface="Arial" panose="020B0604020202020204" pitchFamily="34" charset="0"/>
              <a:buChar char="•"/>
            </a:pPr>
            <a:r>
              <a:rPr lang="en-GB" dirty="0">
                <a:solidFill>
                  <a:srgbClr val="202124"/>
                </a:solidFill>
                <a:latin typeface="Roboto" panose="02000000000000000000" pitchFamily="2" charset="0"/>
              </a:rPr>
              <a:t>naive-like/memory : CD44, higher in responders</a:t>
            </a:r>
            <a:endParaRPr lang="he-IL" dirty="0">
              <a:solidFill>
                <a:srgbClr val="202124"/>
              </a:solidFill>
              <a:latin typeface="Roboto" panose="02000000000000000000" pitchFamily="2" charset="0"/>
            </a:endParaRPr>
          </a:p>
          <a:p>
            <a:pPr marL="285750" indent="-285750">
              <a:buFont typeface="Arial" panose="020B0604020202020204" pitchFamily="34" charset="0"/>
              <a:buChar char="•"/>
            </a:pPr>
            <a:r>
              <a:rPr lang="en-GB" dirty="0">
                <a:solidFill>
                  <a:srgbClr val="202124"/>
                </a:solidFill>
                <a:latin typeface="Roboto" panose="02000000000000000000" pitchFamily="2" charset="0"/>
              </a:rPr>
              <a:t>effector/memory : KLF2, higher in responders</a:t>
            </a:r>
          </a:p>
          <a:p>
            <a:pPr marL="285750" indent="-285750">
              <a:buFont typeface="Arial" panose="020B0604020202020204" pitchFamily="34" charset="0"/>
              <a:buChar char="•"/>
            </a:pPr>
            <a:r>
              <a:rPr lang="en-GB" dirty="0">
                <a:solidFill>
                  <a:srgbClr val="202124"/>
                </a:solidFill>
                <a:latin typeface="Roboto" panose="02000000000000000000" pitchFamily="2" charset="0"/>
              </a:rPr>
              <a:t>Signatures: persistence</a:t>
            </a:r>
          </a:p>
          <a:p>
            <a:r>
              <a:rPr lang="en-GB" dirty="0">
                <a:solidFill>
                  <a:srgbClr val="202124"/>
                </a:solidFill>
                <a:latin typeface="Roboto" panose="02000000000000000000" pitchFamily="2" charset="0"/>
              </a:rPr>
              <a:t>                           Il2</a:t>
            </a:r>
          </a:p>
          <a:p>
            <a:r>
              <a:rPr lang="en-GB" dirty="0">
                <a:solidFill>
                  <a:srgbClr val="202124"/>
                </a:solidFill>
                <a:latin typeface="Roboto" panose="02000000000000000000" pitchFamily="2" charset="0"/>
              </a:rPr>
              <a:t>                           effector memory</a:t>
            </a:r>
            <a:endParaRPr lang="en-US" dirty="0"/>
          </a:p>
        </p:txBody>
      </p:sp>
      <p:sp>
        <p:nvSpPr>
          <p:cNvPr id="7" name="Arrow: Up 6">
            <a:extLst>
              <a:ext uri="{FF2B5EF4-FFF2-40B4-BE49-F238E27FC236}">
                <a16:creationId xmlns:a16="http://schemas.microsoft.com/office/drawing/2014/main" id="{A9C9E1DB-FEDD-43EB-9D6A-4053AF6C541C}"/>
              </a:ext>
            </a:extLst>
          </p:cNvPr>
          <p:cNvSpPr/>
          <p:nvPr/>
        </p:nvSpPr>
        <p:spPr>
          <a:xfrm>
            <a:off x="3451862" y="4754879"/>
            <a:ext cx="243840" cy="2768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p 7">
            <a:extLst>
              <a:ext uri="{FF2B5EF4-FFF2-40B4-BE49-F238E27FC236}">
                <a16:creationId xmlns:a16="http://schemas.microsoft.com/office/drawing/2014/main" id="{0FE9DB81-9B6F-4CFD-ACB2-536FB6FDB671}"/>
              </a:ext>
            </a:extLst>
          </p:cNvPr>
          <p:cNvSpPr/>
          <p:nvPr/>
        </p:nvSpPr>
        <p:spPr>
          <a:xfrm>
            <a:off x="2491741" y="5148897"/>
            <a:ext cx="243840" cy="2768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Up 8">
            <a:extLst>
              <a:ext uri="{FF2B5EF4-FFF2-40B4-BE49-F238E27FC236}">
                <a16:creationId xmlns:a16="http://schemas.microsoft.com/office/drawing/2014/main" id="{A288FE08-6A2B-4183-B98F-F9B5AFEB1556}"/>
              </a:ext>
            </a:extLst>
          </p:cNvPr>
          <p:cNvSpPr/>
          <p:nvPr/>
        </p:nvSpPr>
        <p:spPr>
          <a:xfrm>
            <a:off x="3870961" y="5586065"/>
            <a:ext cx="243840" cy="27686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60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68D3D-AF1A-4A53-8610-1F8D5F8527D6}"/>
              </a:ext>
            </a:extLst>
          </p:cNvPr>
          <p:cNvSpPr>
            <a:spLocks noGrp="1"/>
          </p:cNvSpPr>
          <p:nvPr>
            <p:ph type="title"/>
          </p:nvPr>
        </p:nvSpPr>
        <p:spPr/>
        <p:txBody>
          <a:bodyPr/>
          <a:lstStyle/>
          <a:p>
            <a:r>
              <a:rPr lang="en-US" dirty="0"/>
              <a:t>cytokine analysis</a:t>
            </a:r>
          </a:p>
        </p:txBody>
      </p:sp>
      <p:sp>
        <p:nvSpPr>
          <p:cNvPr id="3" name="Footer Placeholder 2">
            <a:extLst>
              <a:ext uri="{FF2B5EF4-FFF2-40B4-BE49-F238E27FC236}">
                <a16:creationId xmlns:a16="http://schemas.microsoft.com/office/drawing/2014/main" id="{09C98885-6774-4110-8C93-7F537879645C}"/>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0040E2DD-49E7-41F2-909E-C042E8BB03D0}"/>
              </a:ext>
            </a:extLst>
          </p:cNvPr>
          <p:cNvSpPr>
            <a:spLocks noGrp="1"/>
          </p:cNvSpPr>
          <p:nvPr>
            <p:ph type="sldNum" sz="quarter" idx="12"/>
          </p:nvPr>
        </p:nvSpPr>
        <p:spPr/>
        <p:txBody>
          <a:bodyPr/>
          <a:lstStyle/>
          <a:p>
            <a:fld id="{1EDCE9F5-3155-4799-A70E-4B295228D5AE}" type="slidenum">
              <a:rPr lang="en-US" smtClean="0"/>
              <a:pPr/>
              <a:t>59</a:t>
            </a:fld>
            <a:endParaRPr lang="en-US"/>
          </a:p>
        </p:txBody>
      </p:sp>
      <p:sp>
        <p:nvSpPr>
          <p:cNvPr id="5" name="Text Placeholder 4">
            <a:extLst>
              <a:ext uri="{FF2B5EF4-FFF2-40B4-BE49-F238E27FC236}">
                <a16:creationId xmlns:a16="http://schemas.microsoft.com/office/drawing/2014/main" id="{66946946-F9BB-49F2-823F-4BC595D6AAC0}"/>
              </a:ext>
            </a:extLst>
          </p:cNvPr>
          <p:cNvSpPr>
            <a:spLocks noGrp="1"/>
          </p:cNvSpPr>
          <p:nvPr>
            <p:ph type="body" sz="quarter" idx="13"/>
          </p:nvPr>
        </p:nvSpPr>
        <p:spPr/>
        <p:txBody>
          <a:bodyPr/>
          <a:lstStyle/>
          <a:p>
            <a:endParaRPr lang="en-US"/>
          </a:p>
        </p:txBody>
      </p:sp>
      <p:sp>
        <p:nvSpPr>
          <p:cNvPr id="6" name="TextBox 5">
            <a:extLst>
              <a:ext uri="{FF2B5EF4-FFF2-40B4-BE49-F238E27FC236}">
                <a16:creationId xmlns:a16="http://schemas.microsoft.com/office/drawing/2014/main" id="{BBD5A47E-A6B1-4263-BF22-9C82DA328D4C}"/>
              </a:ext>
            </a:extLst>
          </p:cNvPr>
          <p:cNvSpPr txBox="1"/>
          <p:nvPr/>
        </p:nvSpPr>
        <p:spPr>
          <a:xfrm>
            <a:off x="1560786" y="5654566"/>
            <a:ext cx="1300655" cy="369332"/>
          </a:xfrm>
          <a:prstGeom prst="rect">
            <a:avLst/>
          </a:prstGeom>
          <a:noFill/>
        </p:spPr>
        <p:txBody>
          <a:bodyPr wrap="square" rtlCol="0">
            <a:spAutoFit/>
          </a:bodyPr>
          <a:lstStyle/>
          <a:p>
            <a:r>
              <a:rPr lang="en-US" dirty="0"/>
              <a:t>Cluster 0</a:t>
            </a:r>
          </a:p>
        </p:txBody>
      </p:sp>
      <p:sp>
        <p:nvSpPr>
          <p:cNvPr id="7" name="TextBox 6">
            <a:extLst>
              <a:ext uri="{FF2B5EF4-FFF2-40B4-BE49-F238E27FC236}">
                <a16:creationId xmlns:a16="http://schemas.microsoft.com/office/drawing/2014/main" id="{8C7E2AE8-0871-4706-ACE2-DFAE7D641A3A}"/>
              </a:ext>
            </a:extLst>
          </p:cNvPr>
          <p:cNvSpPr txBox="1"/>
          <p:nvPr/>
        </p:nvSpPr>
        <p:spPr>
          <a:xfrm>
            <a:off x="5626983" y="5654566"/>
            <a:ext cx="1300655" cy="369332"/>
          </a:xfrm>
          <a:prstGeom prst="rect">
            <a:avLst/>
          </a:prstGeom>
          <a:noFill/>
        </p:spPr>
        <p:txBody>
          <a:bodyPr wrap="square" rtlCol="0">
            <a:spAutoFit/>
          </a:bodyPr>
          <a:lstStyle/>
          <a:p>
            <a:r>
              <a:rPr lang="en-US" dirty="0"/>
              <a:t>Cluster 1</a:t>
            </a:r>
          </a:p>
        </p:txBody>
      </p:sp>
      <p:sp>
        <p:nvSpPr>
          <p:cNvPr id="8" name="TextBox 7">
            <a:extLst>
              <a:ext uri="{FF2B5EF4-FFF2-40B4-BE49-F238E27FC236}">
                <a16:creationId xmlns:a16="http://schemas.microsoft.com/office/drawing/2014/main" id="{0595676E-8D8D-4CA1-9617-F7383B8B9965}"/>
              </a:ext>
            </a:extLst>
          </p:cNvPr>
          <p:cNvSpPr txBox="1"/>
          <p:nvPr/>
        </p:nvSpPr>
        <p:spPr>
          <a:xfrm>
            <a:off x="9592529" y="5626561"/>
            <a:ext cx="1300655" cy="369332"/>
          </a:xfrm>
          <a:prstGeom prst="rect">
            <a:avLst/>
          </a:prstGeom>
          <a:noFill/>
        </p:spPr>
        <p:txBody>
          <a:bodyPr wrap="square" rtlCol="0">
            <a:spAutoFit/>
          </a:bodyPr>
          <a:lstStyle/>
          <a:p>
            <a:r>
              <a:rPr lang="en-US" dirty="0"/>
              <a:t>Cluster 2</a:t>
            </a:r>
          </a:p>
        </p:txBody>
      </p:sp>
      <p:pic>
        <p:nvPicPr>
          <p:cNvPr id="9" name="Picture 8">
            <a:extLst>
              <a:ext uri="{FF2B5EF4-FFF2-40B4-BE49-F238E27FC236}">
                <a16:creationId xmlns:a16="http://schemas.microsoft.com/office/drawing/2014/main" id="{789C2B99-A0DC-44C2-BC31-E44A9761F1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070" y="1612021"/>
            <a:ext cx="3838908" cy="3838908"/>
          </a:xfrm>
          <a:prstGeom prst="rect">
            <a:avLst/>
          </a:prstGeom>
        </p:spPr>
      </p:pic>
      <p:pic>
        <p:nvPicPr>
          <p:cNvPr id="10" name="Picture 9">
            <a:extLst>
              <a:ext uri="{FF2B5EF4-FFF2-40B4-BE49-F238E27FC236}">
                <a16:creationId xmlns:a16="http://schemas.microsoft.com/office/drawing/2014/main" id="{AE29E0BC-1088-46ED-93A9-C9D59C7B6E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760" y="1612021"/>
            <a:ext cx="3840480" cy="3840480"/>
          </a:xfrm>
          <a:prstGeom prst="rect">
            <a:avLst/>
          </a:prstGeom>
        </p:spPr>
      </p:pic>
      <p:pic>
        <p:nvPicPr>
          <p:cNvPr id="11" name="Picture 10">
            <a:extLst>
              <a:ext uri="{FF2B5EF4-FFF2-40B4-BE49-F238E27FC236}">
                <a16:creationId xmlns:a16="http://schemas.microsoft.com/office/drawing/2014/main" id="{8A0185DA-4E35-4E7B-90B8-FA5706D2F7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2616" y="1610449"/>
            <a:ext cx="3840480" cy="3840480"/>
          </a:xfrm>
          <a:prstGeom prst="rect">
            <a:avLst/>
          </a:prstGeom>
        </p:spPr>
      </p:pic>
      <p:sp>
        <p:nvSpPr>
          <p:cNvPr id="12" name="TextBox 11">
            <a:extLst>
              <a:ext uri="{FF2B5EF4-FFF2-40B4-BE49-F238E27FC236}">
                <a16:creationId xmlns:a16="http://schemas.microsoft.com/office/drawing/2014/main" id="{795FEAE7-13D7-4B76-8A5B-525C55B23B1E}"/>
              </a:ext>
            </a:extLst>
          </p:cNvPr>
          <p:cNvSpPr txBox="1"/>
          <p:nvPr/>
        </p:nvSpPr>
        <p:spPr>
          <a:xfrm>
            <a:off x="5516748" y="6334780"/>
            <a:ext cx="7782254" cy="523220"/>
          </a:xfrm>
          <a:prstGeom prst="rect">
            <a:avLst/>
          </a:prstGeom>
          <a:noFill/>
        </p:spPr>
        <p:txBody>
          <a:bodyPr wrap="square">
            <a:spAutoFit/>
          </a:bodyPr>
          <a:lstStyle/>
          <a:p>
            <a:r>
              <a:rPr lang="en-GB" sz="1400" b="0" i="0" dirty="0">
                <a:solidFill>
                  <a:srgbClr val="222222"/>
                </a:solidFill>
                <a:effectLst/>
                <a:latin typeface="-apple-system"/>
              </a:rPr>
              <a:t>Cui, A., Huang, T., Li, S. </a:t>
            </a:r>
            <a:r>
              <a:rPr lang="en-GB" sz="1400" b="0" i="1" dirty="0">
                <a:solidFill>
                  <a:srgbClr val="222222"/>
                </a:solidFill>
                <a:effectLst/>
                <a:latin typeface="-apple-system"/>
              </a:rPr>
              <a:t>et al.</a:t>
            </a:r>
            <a:r>
              <a:rPr lang="en-GB" sz="1400" b="0" i="0" dirty="0">
                <a:solidFill>
                  <a:srgbClr val="222222"/>
                </a:solidFill>
                <a:effectLst/>
                <a:latin typeface="-apple-system"/>
              </a:rPr>
              <a:t> Dictionary of immune responses to cytokines at single-cell resolution. </a:t>
            </a:r>
            <a:r>
              <a:rPr lang="en-GB" sz="1400" b="0" i="1" dirty="0">
                <a:solidFill>
                  <a:srgbClr val="222222"/>
                </a:solidFill>
                <a:effectLst/>
                <a:latin typeface="-apple-system"/>
              </a:rPr>
              <a:t>Nature</a:t>
            </a:r>
            <a:r>
              <a:rPr lang="en-GB" sz="1400" b="0" i="0" dirty="0">
                <a:solidFill>
                  <a:srgbClr val="222222"/>
                </a:solidFill>
                <a:effectLst/>
                <a:latin typeface="-apple-system"/>
              </a:rPr>
              <a:t> </a:t>
            </a:r>
            <a:r>
              <a:rPr lang="en-GB" sz="1400" b="1" i="0" dirty="0">
                <a:solidFill>
                  <a:srgbClr val="222222"/>
                </a:solidFill>
                <a:effectLst/>
                <a:latin typeface="-apple-system"/>
              </a:rPr>
              <a:t>625</a:t>
            </a:r>
            <a:r>
              <a:rPr lang="en-GB" sz="1400" b="0" i="0" dirty="0">
                <a:solidFill>
                  <a:srgbClr val="222222"/>
                </a:solidFill>
                <a:effectLst/>
                <a:latin typeface="-apple-system"/>
              </a:rPr>
              <a:t>, 377–384 (2024). https://doi.org/10.1038/s41586-023-06816-9</a:t>
            </a:r>
            <a:endParaRPr lang="en-US" sz="1400" dirty="0"/>
          </a:p>
        </p:txBody>
      </p:sp>
    </p:spTree>
    <p:extLst>
      <p:ext uri="{BB962C8B-B14F-4D97-AF65-F5344CB8AC3E}">
        <p14:creationId xmlns:p14="http://schemas.microsoft.com/office/powerpoint/2010/main" val="2708114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1AFC2-5C0F-49B5-AA65-8B185FB29D93}"/>
              </a:ext>
            </a:extLst>
          </p:cNvPr>
          <p:cNvSpPr>
            <a:spLocks noGrp="1"/>
          </p:cNvSpPr>
          <p:nvPr>
            <p:ph type="title"/>
          </p:nvPr>
        </p:nvSpPr>
        <p:spPr/>
        <p:txBody>
          <a:bodyPr/>
          <a:lstStyle/>
          <a:p>
            <a:r>
              <a:rPr lang="en-US" dirty="0" err="1"/>
              <a:t>tSNE</a:t>
            </a:r>
            <a:endParaRPr lang="en-US" dirty="0"/>
          </a:p>
        </p:txBody>
      </p:sp>
      <p:sp>
        <p:nvSpPr>
          <p:cNvPr id="3" name="Footer Placeholder 2">
            <a:extLst>
              <a:ext uri="{FF2B5EF4-FFF2-40B4-BE49-F238E27FC236}">
                <a16:creationId xmlns:a16="http://schemas.microsoft.com/office/drawing/2014/main" id="{5CAD0441-2D11-42B5-BBFE-6B1B5F08D181}"/>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5B8DEB59-D72F-40FA-A5CE-B9FEC7E92A07}"/>
              </a:ext>
            </a:extLst>
          </p:cNvPr>
          <p:cNvSpPr>
            <a:spLocks noGrp="1"/>
          </p:cNvSpPr>
          <p:nvPr>
            <p:ph type="sldNum" sz="quarter" idx="12"/>
          </p:nvPr>
        </p:nvSpPr>
        <p:spPr/>
        <p:txBody>
          <a:bodyPr/>
          <a:lstStyle/>
          <a:p>
            <a:fld id="{1EDCE9F5-3155-4799-A70E-4B295228D5AE}" type="slidenum">
              <a:rPr lang="en-US" smtClean="0"/>
              <a:pPr/>
              <a:t>6</a:t>
            </a:fld>
            <a:endParaRPr lang="en-US"/>
          </a:p>
        </p:txBody>
      </p:sp>
      <p:sp>
        <p:nvSpPr>
          <p:cNvPr id="5" name="Text Placeholder 4">
            <a:extLst>
              <a:ext uri="{FF2B5EF4-FFF2-40B4-BE49-F238E27FC236}">
                <a16:creationId xmlns:a16="http://schemas.microsoft.com/office/drawing/2014/main" id="{1CB3B72C-87C5-42BA-8FEC-1AF20F48A7C2}"/>
              </a:ext>
            </a:extLst>
          </p:cNvPr>
          <p:cNvSpPr>
            <a:spLocks noGrp="1"/>
          </p:cNvSpPr>
          <p:nvPr>
            <p:ph type="body" sz="quarter" idx="13"/>
          </p:nvPr>
        </p:nvSpPr>
        <p:spPr/>
        <p:txBody>
          <a:bodyPr/>
          <a:lstStyle/>
          <a:p>
            <a:endParaRPr lang="en-US"/>
          </a:p>
        </p:txBody>
      </p:sp>
      <p:pic>
        <p:nvPicPr>
          <p:cNvPr id="6" name="Content Placeholder 6">
            <a:extLst>
              <a:ext uri="{FF2B5EF4-FFF2-40B4-BE49-F238E27FC236}">
                <a16:creationId xmlns:a16="http://schemas.microsoft.com/office/drawing/2014/main" id="{BF9AFC18-3658-4E87-94D7-36F25CE938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1572176"/>
            <a:ext cx="6733756" cy="4489172"/>
          </a:xfrm>
          <a:prstGeom prst="rect">
            <a:avLst/>
          </a:prstGeom>
        </p:spPr>
      </p:pic>
    </p:spTree>
    <p:extLst>
      <p:ext uri="{BB962C8B-B14F-4D97-AF65-F5344CB8AC3E}">
        <p14:creationId xmlns:p14="http://schemas.microsoft.com/office/powerpoint/2010/main" val="328845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4ABD0-8DC3-40DE-B488-7898730F67B7}"/>
              </a:ext>
            </a:extLst>
          </p:cNvPr>
          <p:cNvSpPr>
            <a:spLocks noGrp="1"/>
          </p:cNvSpPr>
          <p:nvPr>
            <p:ph type="title"/>
          </p:nvPr>
        </p:nvSpPr>
        <p:spPr/>
        <p:txBody>
          <a:bodyPr/>
          <a:lstStyle/>
          <a:p>
            <a:r>
              <a:rPr lang="en-US" dirty="0"/>
              <a:t>cytokine analysis</a:t>
            </a:r>
          </a:p>
        </p:txBody>
      </p:sp>
      <p:sp>
        <p:nvSpPr>
          <p:cNvPr id="3" name="Footer Placeholder 2">
            <a:extLst>
              <a:ext uri="{FF2B5EF4-FFF2-40B4-BE49-F238E27FC236}">
                <a16:creationId xmlns:a16="http://schemas.microsoft.com/office/drawing/2014/main" id="{B22B8DD6-E843-49E3-A218-53A853E5E81A}"/>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F4D46B15-A86B-492B-AC30-00D24176182C}"/>
              </a:ext>
            </a:extLst>
          </p:cNvPr>
          <p:cNvSpPr>
            <a:spLocks noGrp="1"/>
          </p:cNvSpPr>
          <p:nvPr>
            <p:ph type="sldNum" sz="quarter" idx="12"/>
          </p:nvPr>
        </p:nvSpPr>
        <p:spPr/>
        <p:txBody>
          <a:bodyPr/>
          <a:lstStyle/>
          <a:p>
            <a:fld id="{1EDCE9F5-3155-4799-A70E-4B295228D5AE}" type="slidenum">
              <a:rPr lang="en-US" smtClean="0"/>
              <a:pPr/>
              <a:t>60</a:t>
            </a:fld>
            <a:endParaRPr lang="en-US"/>
          </a:p>
        </p:txBody>
      </p:sp>
      <p:sp>
        <p:nvSpPr>
          <p:cNvPr id="5" name="Text Placeholder 4">
            <a:extLst>
              <a:ext uri="{FF2B5EF4-FFF2-40B4-BE49-F238E27FC236}">
                <a16:creationId xmlns:a16="http://schemas.microsoft.com/office/drawing/2014/main" id="{C141AE43-87F5-42A5-AF15-1D5720AF2ED2}"/>
              </a:ext>
            </a:extLst>
          </p:cNvPr>
          <p:cNvSpPr>
            <a:spLocks noGrp="1"/>
          </p:cNvSpPr>
          <p:nvPr>
            <p:ph type="body" sz="quarter" idx="13"/>
          </p:nvPr>
        </p:nvSpPr>
        <p:spPr/>
        <p:txBody>
          <a:bodyPr/>
          <a:lstStyle/>
          <a:p>
            <a:endParaRPr lang="en-US"/>
          </a:p>
        </p:txBody>
      </p:sp>
      <p:sp>
        <p:nvSpPr>
          <p:cNvPr id="6" name="Content Placeholder 2">
            <a:extLst>
              <a:ext uri="{FF2B5EF4-FFF2-40B4-BE49-F238E27FC236}">
                <a16:creationId xmlns:a16="http://schemas.microsoft.com/office/drawing/2014/main" id="{E8382B87-B909-4955-871F-F7DEDA1D8D17}"/>
              </a:ext>
            </a:extLst>
          </p:cNvPr>
          <p:cNvSpPr txBox="1">
            <a:spLocks/>
          </p:cNvSpPr>
          <p:nvPr/>
        </p:nvSpPr>
        <p:spPr>
          <a:xfrm>
            <a:off x="356384" y="1804410"/>
            <a:ext cx="10997416" cy="4372553"/>
          </a:xfrm>
          <a:prstGeom prst="rect">
            <a:avLst/>
          </a:prstGeom>
        </p:spPr>
        <p:txBody>
          <a:bodyPr/>
          <a:lstStyle>
            <a:lvl1pPr marL="0" indent="0" algn="l" defTabSz="914400" rtl="0" eaLnBrk="1" latinLnBrk="0" hangingPunct="1">
              <a:lnSpc>
                <a:spcPts val="23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ts val="23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3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dirty="0">
                <a:solidFill>
                  <a:srgbClr val="202124"/>
                </a:solidFill>
                <a:latin typeface="Roboto" panose="02000000000000000000" pitchFamily="2" charset="0"/>
              </a:rPr>
              <a:t>il-2 high only in cluster 2, not in cluster 1</a:t>
            </a:r>
            <a:endParaRPr lang="he-IL" dirty="0">
              <a:solidFill>
                <a:srgbClr val="202124"/>
              </a:solidFill>
              <a:latin typeface="Roboto" panose="02000000000000000000" pitchFamily="2" charset="0"/>
            </a:endParaRPr>
          </a:p>
          <a:p>
            <a:pPr marL="285750" indent="-285750">
              <a:buFont typeface="Arial" panose="020B0604020202020204" pitchFamily="34" charset="0"/>
              <a:buChar char="•"/>
            </a:pPr>
            <a:r>
              <a:rPr lang="en-GB" dirty="0">
                <a:solidFill>
                  <a:srgbClr val="202124"/>
                </a:solidFill>
                <a:latin typeface="Roboto" panose="02000000000000000000" pitchFamily="2" charset="0"/>
              </a:rPr>
              <a:t>CD40L high in both cluster 0 &amp; 1. seemed like not responder trait, but cluster 1 seemed as responder cluster. maybe cluster 1 is less "responsive" than cluster 2</a:t>
            </a:r>
            <a:endParaRPr lang="he-IL" dirty="0">
              <a:solidFill>
                <a:srgbClr val="202124"/>
              </a:solidFill>
              <a:latin typeface="Roboto" panose="02000000000000000000" pitchFamily="2" charset="0"/>
            </a:endParaRPr>
          </a:p>
          <a:p>
            <a:pPr marL="285750" indent="-285750">
              <a:buFont typeface="Arial" panose="020B0604020202020204" pitchFamily="34" charset="0"/>
              <a:buChar char="•"/>
            </a:pPr>
            <a:r>
              <a:rPr lang="en-GB" dirty="0">
                <a:solidFill>
                  <a:srgbClr val="202124"/>
                </a:solidFill>
                <a:latin typeface="Roboto" panose="02000000000000000000" pitchFamily="2" charset="0"/>
              </a:rPr>
              <a:t>some cytokines show linkage of cluster 0,1, and 2 is different. may tell some more about cluster identities</a:t>
            </a:r>
            <a:endParaRPr lang="en-US" dirty="0"/>
          </a:p>
        </p:txBody>
      </p:sp>
    </p:spTree>
    <p:extLst>
      <p:ext uri="{BB962C8B-B14F-4D97-AF65-F5344CB8AC3E}">
        <p14:creationId xmlns:p14="http://schemas.microsoft.com/office/powerpoint/2010/main" val="1880549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ACD5-FE25-4ADE-9C11-9BBD192299C1}"/>
              </a:ext>
            </a:extLst>
          </p:cNvPr>
          <p:cNvSpPr>
            <a:spLocks noGrp="1"/>
          </p:cNvSpPr>
          <p:nvPr>
            <p:ph type="title"/>
          </p:nvPr>
        </p:nvSpPr>
        <p:spPr/>
        <p:txBody>
          <a:bodyPr/>
          <a:lstStyle/>
          <a:p>
            <a:r>
              <a:rPr lang="en-US" dirty="0"/>
              <a:t>CD40LG</a:t>
            </a:r>
          </a:p>
        </p:txBody>
      </p:sp>
      <p:sp>
        <p:nvSpPr>
          <p:cNvPr id="3" name="Footer Placeholder 2">
            <a:extLst>
              <a:ext uri="{FF2B5EF4-FFF2-40B4-BE49-F238E27FC236}">
                <a16:creationId xmlns:a16="http://schemas.microsoft.com/office/drawing/2014/main" id="{D8398475-F397-41F7-A8BB-99F67FD735F5}"/>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5444CFFB-6AFA-4882-80B9-BE302CB703BB}"/>
              </a:ext>
            </a:extLst>
          </p:cNvPr>
          <p:cNvSpPr>
            <a:spLocks noGrp="1"/>
          </p:cNvSpPr>
          <p:nvPr>
            <p:ph type="sldNum" sz="quarter" idx="12"/>
          </p:nvPr>
        </p:nvSpPr>
        <p:spPr/>
        <p:txBody>
          <a:bodyPr/>
          <a:lstStyle/>
          <a:p>
            <a:fld id="{1EDCE9F5-3155-4799-A70E-4B295228D5AE}" type="slidenum">
              <a:rPr lang="en-US" smtClean="0"/>
              <a:pPr/>
              <a:t>61</a:t>
            </a:fld>
            <a:endParaRPr lang="en-US"/>
          </a:p>
        </p:txBody>
      </p:sp>
      <p:sp>
        <p:nvSpPr>
          <p:cNvPr id="5" name="Text Placeholder 4">
            <a:extLst>
              <a:ext uri="{FF2B5EF4-FFF2-40B4-BE49-F238E27FC236}">
                <a16:creationId xmlns:a16="http://schemas.microsoft.com/office/drawing/2014/main" id="{521B2663-1394-4828-8D10-97335DB892B6}"/>
              </a:ext>
            </a:extLst>
          </p:cNvPr>
          <p:cNvSpPr>
            <a:spLocks noGrp="1"/>
          </p:cNvSpPr>
          <p:nvPr>
            <p:ph type="body" sz="quarter" idx="13"/>
          </p:nvPr>
        </p:nvSpPr>
        <p:spPr/>
        <p:txBody>
          <a:bodyPr/>
          <a:lstStyle/>
          <a:p>
            <a:r>
              <a:rPr lang="en-US" dirty="0"/>
              <a:t>CD40 receptor? (for me)</a:t>
            </a:r>
          </a:p>
        </p:txBody>
      </p:sp>
    </p:spTree>
    <p:extLst>
      <p:ext uri="{BB962C8B-B14F-4D97-AF65-F5344CB8AC3E}">
        <p14:creationId xmlns:p14="http://schemas.microsoft.com/office/powerpoint/2010/main" val="111527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97BAC-AEDF-41D6-8FCE-DDF82B4B0D12}"/>
              </a:ext>
            </a:extLst>
          </p:cNvPr>
          <p:cNvSpPr>
            <a:spLocks noGrp="1"/>
          </p:cNvSpPr>
          <p:nvPr>
            <p:ph type="title"/>
          </p:nvPr>
        </p:nvSpPr>
        <p:spPr/>
        <p:txBody>
          <a:bodyPr/>
          <a:lstStyle/>
          <a:p>
            <a:r>
              <a:rPr lang="en-US" dirty="0"/>
              <a:t>Signatures – cluster 0 - telomere length associated</a:t>
            </a:r>
          </a:p>
        </p:txBody>
      </p:sp>
      <p:sp>
        <p:nvSpPr>
          <p:cNvPr id="3" name="Footer Placeholder 2">
            <a:extLst>
              <a:ext uri="{FF2B5EF4-FFF2-40B4-BE49-F238E27FC236}">
                <a16:creationId xmlns:a16="http://schemas.microsoft.com/office/drawing/2014/main" id="{869DE134-9DDA-435C-A845-EB2D3F88B252}"/>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1B279F1E-A766-402B-B841-380B5CCFCC20}"/>
              </a:ext>
            </a:extLst>
          </p:cNvPr>
          <p:cNvSpPr>
            <a:spLocks noGrp="1"/>
          </p:cNvSpPr>
          <p:nvPr>
            <p:ph type="sldNum" sz="quarter" idx="12"/>
          </p:nvPr>
        </p:nvSpPr>
        <p:spPr/>
        <p:txBody>
          <a:bodyPr/>
          <a:lstStyle/>
          <a:p>
            <a:fld id="{1EDCE9F5-3155-4799-A70E-4B295228D5AE}" type="slidenum">
              <a:rPr lang="en-US" smtClean="0"/>
              <a:pPr/>
              <a:t>62</a:t>
            </a:fld>
            <a:endParaRPr lang="en-US"/>
          </a:p>
        </p:txBody>
      </p:sp>
      <p:sp>
        <p:nvSpPr>
          <p:cNvPr id="5" name="Text Placeholder 4">
            <a:extLst>
              <a:ext uri="{FF2B5EF4-FFF2-40B4-BE49-F238E27FC236}">
                <a16:creationId xmlns:a16="http://schemas.microsoft.com/office/drawing/2014/main" id="{89155B83-E7E6-4EF4-BF81-2F3BA50E9989}"/>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31D241B-0307-474A-9B7D-E86824AC62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714" y="955175"/>
            <a:ext cx="2770632" cy="2770632"/>
          </a:xfrm>
          <a:prstGeom prst="rect">
            <a:avLst/>
          </a:prstGeom>
        </p:spPr>
      </p:pic>
      <p:pic>
        <p:nvPicPr>
          <p:cNvPr id="7" name="Picture 6">
            <a:extLst>
              <a:ext uri="{FF2B5EF4-FFF2-40B4-BE49-F238E27FC236}">
                <a16:creationId xmlns:a16="http://schemas.microsoft.com/office/drawing/2014/main" id="{10599C13-BE26-4008-8543-0C6E6DFF8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714" y="3945069"/>
            <a:ext cx="2770632" cy="2770632"/>
          </a:xfrm>
          <a:prstGeom prst="rect">
            <a:avLst/>
          </a:prstGeom>
        </p:spPr>
      </p:pic>
      <p:sp>
        <p:nvSpPr>
          <p:cNvPr id="8" name="TextBox 7">
            <a:extLst>
              <a:ext uri="{FF2B5EF4-FFF2-40B4-BE49-F238E27FC236}">
                <a16:creationId xmlns:a16="http://schemas.microsoft.com/office/drawing/2014/main" id="{F166368E-006C-4A14-A758-D09212F78981}"/>
              </a:ext>
            </a:extLst>
          </p:cNvPr>
          <p:cNvSpPr txBox="1"/>
          <p:nvPr/>
        </p:nvSpPr>
        <p:spPr>
          <a:xfrm>
            <a:off x="60435" y="4505059"/>
            <a:ext cx="1576552" cy="646331"/>
          </a:xfrm>
          <a:prstGeom prst="rect">
            <a:avLst/>
          </a:prstGeom>
          <a:noFill/>
        </p:spPr>
        <p:txBody>
          <a:bodyPr wrap="square" rtlCol="0">
            <a:spAutoFit/>
          </a:bodyPr>
          <a:lstStyle/>
          <a:p>
            <a:r>
              <a:rPr lang="en-US" b="1" dirty="0"/>
              <a:t>Upregulated</a:t>
            </a:r>
            <a:r>
              <a:rPr lang="en-US" dirty="0"/>
              <a:t> signature</a:t>
            </a:r>
          </a:p>
        </p:txBody>
      </p:sp>
      <p:sp>
        <p:nvSpPr>
          <p:cNvPr id="9" name="TextBox 8">
            <a:extLst>
              <a:ext uri="{FF2B5EF4-FFF2-40B4-BE49-F238E27FC236}">
                <a16:creationId xmlns:a16="http://schemas.microsoft.com/office/drawing/2014/main" id="{DA4C25B5-854F-4AF8-A37C-F91BA912062C}"/>
              </a:ext>
            </a:extLst>
          </p:cNvPr>
          <p:cNvSpPr txBox="1"/>
          <p:nvPr/>
        </p:nvSpPr>
        <p:spPr>
          <a:xfrm>
            <a:off x="0" y="2084967"/>
            <a:ext cx="1636987" cy="646331"/>
          </a:xfrm>
          <a:prstGeom prst="rect">
            <a:avLst/>
          </a:prstGeom>
          <a:noFill/>
        </p:spPr>
        <p:txBody>
          <a:bodyPr wrap="square" rtlCol="0">
            <a:spAutoFit/>
          </a:bodyPr>
          <a:lstStyle/>
          <a:p>
            <a:r>
              <a:rPr lang="en-US" b="1" dirty="0"/>
              <a:t>downregulated</a:t>
            </a:r>
            <a:r>
              <a:rPr lang="en-US" dirty="0"/>
              <a:t> signature</a:t>
            </a:r>
          </a:p>
        </p:txBody>
      </p:sp>
      <p:pic>
        <p:nvPicPr>
          <p:cNvPr id="10" name="Picture 9">
            <a:extLst>
              <a:ext uri="{FF2B5EF4-FFF2-40B4-BE49-F238E27FC236}">
                <a16:creationId xmlns:a16="http://schemas.microsoft.com/office/drawing/2014/main" id="{8619942F-5817-4059-92E4-097D3515A0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945" y="3758434"/>
            <a:ext cx="4290848" cy="2681780"/>
          </a:xfrm>
          <a:prstGeom prst="rect">
            <a:avLst/>
          </a:prstGeom>
        </p:spPr>
      </p:pic>
      <p:pic>
        <p:nvPicPr>
          <p:cNvPr id="11" name="Picture 10">
            <a:extLst>
              <a:ext uri="{FF2B5EF4-FFF2-40B4-BE49-F238E27FC236}">
                <a16:creationId xmlns:a16="http://schemas.microsoft.com/office/drawing/2014/main" id="{6D772189-F75C-4757-B3FA-8FD934A34C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5812" y="1002349"/>
            <a:ext cx="4111113" cy="2569446"/>
          </a:xfrm>
          <a:prstGeom prst="rect">
            <a:avLst/>
          </a:prstGeom>
        </p:spPr>
      </p:pic>
      <p:cxnSp>
        <p:nvCxnSpPr>
          <p:cNvPr id="12" name="Straight Connector 11">
            <a:extLst>
              <a:ext uri="{FF2B5EF4-FFF2-40B4-BE49-F238E27FC236}">
                <a16:creationId xmlns:a16="http://schemas.microsoft.com/office/drawing/2014/main" id="{7A5A1D42-03F6-4FA9-B192-8FC20D91F709}"/>
              </a:ext>
            </a:extLst>
          </p:cNvPr>
          <p:cNvCxnSpPr>
            <a:cxnSpLocks/>
          </p:cNvCxnSpPr>
          <p:nvPr/>
        </p:nvCxnSpPr>
        <p:spPr>
          <a:xfrm flipV="1">
            <a:off x="0" y="3618179"/>
            <a:ext cx="12192000" cy="292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6128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8C58-F171-4D66-9DF9-A8666D4AC947}"/>
              </a:ext>
            </a:extLst>
          </p:cNvPr>
          <p:cNvSpPr>
            <a:spLocks noGrp="1"/>
          </p:cNvSpPr>
          <p:nvPr>
            <p:ph type="title"/>
          </p:nvPr>
        </p:nvSpPr>
        <p:spPr/>
        <p:txBody>
          <a:bodyPr/>
          <a:lstStyle/>
          <a:p>
            <a:r>
              <a:rPr lang="en-US" dirty="0"/>
              <a:t>Signatures – cluster 1 - telomere length associated</a:t>
            </a:r>
          </a:p>
        </p:txBody>
      </p:sp>
      <p:sp>
        <p:nvSpPr>
          <p:cNvPr id="3" name="Footer Placeholder 2">
            <a:extLst>
              <a:ext uri="{FF2B5EF4-FFF2-40B4-BE49-F238E27FC236}">
                <a16:creationId xmlns:a16="http://schemas.microsoft.com/office/drawing/2014/main" id="{F4F1CC45-F5D0-434F-A5CB-8F59482AC675}"/>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31C86A69-DCBB-4000-A532-06C13A3AE171}"/>
              </a:ext>
            </a:extLst>
          </p:cNvPr>
          <p:cNvSpPr>
            <a:spLocks noGrp="1"/>
          </p:cNvSpPr>
          <p:nvPr>
            <p:ph type="sldNum" sz="quarter" idx="12"/>
          </p:nvPr>
        </p:nvSpPr>
        <p:spPr/>
        <p:txBody>
          <a:bodyPr/>
          <a:lstStyle/>
          <a:p>
            <a:fld id="{1EDCE9F5-3155-4799-A70E-4B295228D5AE}" type="slidenum">
              <a:rPr lang="en-US" smtClean="0"/>
              <a:pPr/>
              <a:t>63</a:t>
            </a:fld>
            <a:endParaRPr lang="en-US"/>
          </a:p>
        </p:txBody>
      </p:sp>
      <p:sp>
        <p:nvSpPr>
          <p:cNvPr id="5" name="Text Placeholder 4">
            <a:extLst>
              <a:ext uri="{FF2B5EF4-FFF2-40B4-BE49-F238E27FC236}">
                <a16:creationId xmlns:a16="http://schemas.microsoft.com/office/drawing/2014/main" id="{13270DEF-0CBD-4A05-A50B-F4BD4D8915EC}"/>
              </a:ext>
            </a:extLst>
          </p:cNvPr>
          <p:cNvSpPr>
            <a:spLocks noGrp="1"/>
          </p:cNvSpPr>
          <p:nvPr>
            <p:ph type="body" sz="quarter" idx="13"/>
          </p:nvPr>
        </p:nvSpPr>
        <p:spPr/>
        <p:txBody>
          <a:bodyPr/>
          <a:lstStyle/>
          <a:p>
            <a:endParaRPr lang="en-US"/>
          </a:p>
        </p:txBody>
      </p:sp>
      <p:sp>
        <p:nvSpPr>
          <p:cNvPr id="6" name="TextBox 5">
            <a:extLst>
              <a:ext uri="{FF2B5EF4-FFF2-40B4-BE49-F238E27FC236}">
                <a16:creationId xmlns:a16="http://schemas.microsoft.com/office/drawing/2014/main" id="{090CB5DD-C79E-4900-A189-017095E0C513}"/>
              </a:ext>
            </a:extLst>
          </p:cNvPr>
          <p:cNvSpPr txBox="1"/>
          <p:nvPr/>
        </p:nvSpPr>
        <p:spPr>
          <a:xfrm>
            <a:off x="60435" y="4517536"/>
            <a:ext cx="1264972" cy="646331"/>
          </a:xfrm>
          <a:prstGeom prst="rect">
            <a:avLst/>
          </a:prstGeom>
          <a:noFill/>
        </p:spPr>
        <p:txBody>
          <a:bodyPr wrap="square" rtlCol="0">
            <a:spAutoFit/>
          </a:bodyPr>
          <a:lstStyle/>
          <a:p>
            <a:r>
              <a:rPr lang="en-US" b="1" dirty="0"/>
              <a:t>Upregulated</a:t>
            </a:r>
            <a:r>
              <a:rPr lang="en-US" dirty="0"/>
              <a:t> signature</a:t>
            </a:r>
          </a:p>
        </p:txBody>
      </p:sp>
      <p:pic>
        <p:nvPicPr>
          <p:cNvPr id="7" name="Picture 6">
            <a:extLst>
              <a:ext uri="{FF2B5EF4-FFF2-40B4-BE49-F238E27FC236}">
                <a16:creationId xmlns:a16="http://schemas.microsoft.com/office/drawing/2014/main" id="{D9425D38-665F-4E34-A88C-055D8D9DA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736" y="4164119"/>
            <a:ext cx="2390501" cy="2390501"/>
          </a:xfrm>
          <a:prstGeom prst="rect">
            <a:avLst/>
          </a:prstGeom>
        </p:spPr>
      </p:pic>
      <p:pic>
        <p:nvPicPr>
          <p:cNvPr id="8" name="Picture 7">
            <a:extLst>
              <a:ext uri="{FF2B5EF4-FFF2-40B4-BE49-F238E27FC236}">
                <a16:creationId xmlns:a16="http://schemas.microsoft.com/office/drawing/2014/main" id="{7F296900-616F-4E2E-8872-5F4C8A77D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5944" y="4070676"/>
            <a:ext cx="4123821" cy="2577388"/>
          </a:xfrm>
          <a:prstGeom prst="rect">
            <a:avLst/>
          </a:prstGeom>
        </p:spPr>
      </p:pic>
      <p:cxnSp>
        <p:nvCxnSpPr>
          <p:cNvPr id="9" name="Straight Connector 8">
            <a:extLst>
              <a:ext uri="{FF2B5EF4-FFF2-40B4-BE49-F238E27FC236}">
                <a16:creationId xmlns:a16="http://schemas.microsoft.com/office/drawing/2014/main" id="{DA64C897-0571-4FE2-ACBE-2E96561CC64F}"/>
              </a:ext>
            </a:extLst>
          </p:cNvPr>
          <p:cNvCxnSpPr>
            <a:cxnSpLocks/>
          </p:cNvCxnSpPr>
          <p:nvPr/>
        </p:nvCxnSpPr>
        <p:spPr>
          <a:xfrm flipV="1">
            <a:off x="0" y="3602251"/>
            <a:ext cx="12192000" cy="58576"/>
          </a:xfrm>
          <a:prstGeom prst="line">
            <a:avLst/>
          </a:prstGeom>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E8E2A8B6-F370-4255-81D0-C9A78C64B7A0}"/>
              </a:ext>
            </a:extLst>
          </p:cNvPr>
          <p:cNvSpPr txBox="1"/>
          <p:nvPr/>
        </p:nvSpPr>
        <p:spPr>
          <a:xfrm>
            <a:off x="0" y="2082826"/>
            <a:ext cx="1313463" cy="923330"/>
          </a:xfrm>
          <a:prstGeom prst="rect">
            <a:avLst/>
          </a:prstGeom>
          <a:noFill/>
        </p:spPr>
        <p:txBody>
          <a:bodyPr wrap="square" rtlCol="0">
            <a:spAutoFit/>
          </a:bodyPr>
          <a:lstStyle/>
          <a:p>
            <a:r>
              <a:rPr lang="en-US" b="1" dirty="0"/>
              <a:t>downregulated</a:t>
            </a:r>
            <a:r>
              <a:rPr lang="en-US" dirty="0"/>
              <a:t> signature</a:t>
            </a:r>
          </a:p>
        </p:txBody>
      </p:sp>
      <p:pic>
        <p:nvPicPr>
          <p:cNvPr id="11" name="Picture 10">
            <a:extLst>
              <a:ext uri="{FF2B5EF4-FFF2-40B4-BE49-F238E27FC236}">
                <a16:creationId xmlns:a16="http://schemas.microsoft.com/office/drawing/2014/main" id="{6164C531-94E4-4B16-BAE5-D8A2213279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5177" y="1208210"/>
            <a:ext cx="2394041" cy="2394041"/>
          </a:xfrm>
          <a:prstGeom prst="rect">
            <a:avLst/>
          </a:prstGeom>
        </p:spPr>
      </p:pic>
      <p:pic>
        <p:nvPicPr>
          <p:cNvPr id="12" name="Picture 11">
            <a:extLst>
              <a:ext uri="{FF2B5EF4-FFF2-40B4-BE49-F238E27FC236}">
                <a16:creationId xmlns:a16="http://schemas.microsoft.com/office/drawing/2014/main" id="{B20A449E-4232-4E50-9554-2854095A52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945" y="1156637"/>
            <a:ext cx="3912982" cy="2445614"/>
          </a:xfrm>
          <a:prstGeom prst="rect">
            <a:avLst/>
          </a:prstGeom>
        </p:spPr>
      </p:pic>
    </p:spTree>
    <p:extLst>
      <p:ext uri="{BB962C8B-B14F-4D97-AF65-F5344CB8AC3E}">
        <p14:creationId xmlns:p14="http://schemas.microsoft.com/office/powerpoint/2010/main" val="34649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8AF23-80B6-4CB4-AFF8-DDD100180FF0}"/>
              </a:ext>
            </a:extLst>
          </p:cNvPr>
          <p:cNvSpPr>
            <a:spLocks noGrp="1"/>
          </p:cNvSpPr>
          <p:nvPr>
            <p:ph type="title"/>
          </p:nvPr>
        </p:nvSpPr>
        <p:spPr/>
        <p:txBody>
          <a:bodyPr/>
          <a:lstStyle/>
          <a:p>
            <a:r>
              <a:rPr lang="en-US" dirty="0"/>
              <a:t>Signatures – cluster 2 - telomere length associated</a:t>
            </a:r>
          </a:p>
        </p:txBody>
      </p:sp>
      <p:sp>
        <p:nvSpPr>
          <p:cNvPr id="3" name="Footer Placeholder 2">
            <a:extLst>
              <a:ext uri="{FF2B5EF4-FFF2-40B4-BE49-F238E27FC236}">
                <a16:creationId xmlns:a16="http://schemas.microsoft.com/office/drawing/2014/main" id="{77007664-2A8D-4ABA-ADC8-7184A9BF5AD2}"/>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F7B48BA3-DE63-4AFE-ABB3-7C65B904EC28}"/>
              </a:ext>
            </a:extLst>
          </p:cNvPr>
          <p:cNvSpPr>
            <a:spLocks noGrp="1"/>
          </p:cNvSpPr>
          <p:nvPr>
            <p:ph type="sldNum" sz="quarter" idx="12"/>
          </p:nvPr>
        </p:nvSpPr>
        <p:spPr/>
        <p:txBody>
          <a:bodyPr/>
          <a:lstStyle/>
          <a:p>
            <a:fld id="{1EDCE9F5-3155-4799-A70E-4B295228D5AE}" type="slidenum">
              <a:rPr lang="en-US" smtClean="0"/>
              <a:pPr/>
              <a:t>64</a:t>
            </a:fld>
            <a:endParaRPr lang="en-US"/>
          </a:p>
        </p:txBody>
      </p:sp>
      <p:sp>
        <p:nvSpPr>
          <p:cNvPr id="5" name="Text Placeholder 4">
            <a:extLst>
              <a:ext uri="{FF2B5EF4-FFF2-40B4-BE49-F238E27FC236}">
                <a16:creationId xmlns:a16="http://schemas.microsoft.com/office/drawing/2014/main" id="{06E73D45-3A51-4D83-89E1-7B91CB89549A}"/>
              </a:ext>
            </a:extLst>
          </p:cNvPr>
          <p:cNvSpPr>
            <a:spLocks noGrp="1"/>
          </p:cNvSpPr>
          <p:nvPr>
            <p:ph type="body" sz="quarter" idx="13"/>
          </p:nvPr>
        </p:nvSpPr>
        <p:spPr/>
        <p:txBody>
          <a:bodyPr/>
          <a:lstStyle/>
          <a:p>
            <a:endParaRPr lang="en-US"/>
          </a:p>
        </p:txBody>
      </p:sp>
      <p:sp>
        <p:nvSpPr>
          <p:cNvPr id="6" name="TextBox 5">
            <a:extLst>
              <a:ext uri="{FF2B5EF4-FFF2-40B4-BE49-F238E27FC236}">
                <a16:creationId xmlns:a16="http://schemas.microsoft.com/office/drawing/2014/main" id="{B41D2926-07C2-4C72-AFC2-ED35FD5C0140}"/>
              </a:ext>
            </a:extLst>
          </p:cNvPr>
          <p:cNvSpPr txBox="1"/>
          <p:nvPr/>
        </p:nvSpPr>
        <p:spPr>
          <a:xfrm>
            <a:off x="131357" y="4546181"/>
            <a:ext cx="1505629" cy="646331"/>
          </a:xfrm>
          <a:prstGeom prst="rect">
            <a:avLst/>
          </a:prstGeom>
          <a:noFill/>
        </p:spPr>
        <p:txBody>
          <a:bodyPr wrap="square" rtlCol="0">
            <a:spAutoFit/>
          </a:bodyPr>
          <a:lstStyle/>
          <a:p>
            <a:r>
              <a:rPr lang="en-US" b="1" dirty="0"/>
              <a:t>Upregulated</a:t>
            </a:r>
            <a:r>
              <a:rPr lang="en-US" dirty="0"/>
              <a:t> signature</a:t>
            </a:r>
          </a:p>
        </p:txBody>
      </p:sp>
      <p:sp>
        <p:nvSpPr>
          <p:cNvPr id="7" name="TextBox 6">
            <a:extLst>
              <a:ext uri="{FF2B5EF4-FFF2-40B4-BE49-F238E27FC236}">
                <a16:creationId xmlns:a16="http://schemas.microsoft.com/office/drawing/2014/main" id="{3BF6DA22-82F6-4C05-BA09-DCB1F09F2146}"/>
              </a:ext>
            </a:extLst>
          </p:cNvPr>
          <p:cNvSpPr txBox="1"/>
          <p:nvPr/>
        </p:nvSpPr>
        <p:spPr>
          <a:xfrm>
            <a:off x="73642" y="2126089"/>
            <a:ext cx="1625618" cy="646331"/>
          </a:xfrm>
          <a:prstGeom prst="rect">
            <a:avLst/>
          </a:prstGeom>
          <a:noFill/>
        </p:spPr>
        <p:txBody>
          <a:bodyPr wrap="square" rtlCol="0">
            <a:spAutoFit/>
          </a:bodyPr>
          <a:lstStyle/>
          <a:p>
            <a:r>
              <a:rPr lang="en-US" b="1" dirty="0"/>
              <a:t>downregulated</a:t>
            </a:r>
            <a:r>
              <a:rPr lang="en-US" dirty="0"/>
              <a:t> signature</a:t>
            </a:r>
          </a:p>
        </p:txBody>
      </p:sp>
      <p:cxnSp>
        <p:nvCxnSpPr>
          <p:cNvPr id="8" name="Straight Connector 7">
            <a:extLst>
              <a:ext uri="{FF2B5EF4-FFF2-40B4-BE49-F238E27FC236}">
                <a16:creationId xmlns:a16="http://schemas.microsoft.com/office/drawing/2014/main" id="{C7C515DB-F90F-4831-B390-BE804C3C48C7}"/>
              </a:ext>
            </a:extLst>
          </p:cNvPr>
          <p:cNvCxnSpPr>
            <a:cxnSpLocks/>
          </p:cNvCxnSpPr>
          <p:nvPr/>
        </p:nvCxnSpPr>
        <p:spPr>
          <a:xfrm flipV="1">
            <a:off x="548471" y="3678451"/>
            <a:ext cx="11643529" cy="3727"/>
          </a:xfrm>
          <a:prstGeom prst="line">
            <a:avLst/>
          </a:prstGeom>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71FE2618-AC50-4CB8-8215-9AEFE5AC1B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1007541"/>
            <a:ext cx="2645992" cy="2645992"/>
          </a:xfrm>
          <a:prstGeom prst="rect">
            <a:avLst/>
          </a:prstGeom>
        </p:spPr>
      </p:pic>
      <p:pic>
        <p:nvPicPr>
          <p:cNvPr id="10" name="Picture 9">
            <a:extLst>
              <a:ext uri="{FF2B5EF4-FFF2-40B4-BE49-F238E27FC236}">
                <a16:creationId xmlns:a16="http://schemas.microsoft.com/office/drawing/2014/main" id="{CF9B87FD-6CA3-416B-AE21-EAE16894B2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100" y="4086674"/>
            <a:ext cx="2645992" cy="2645992"/>
          </a:xfrm>
          <a:prstGeom prst="rect">
            <a:avLst/>
          </a:prstGeom>
        </p:spPr>
      </p:pic>
      <p:pic>
        <p:nvPicPr>
          <p:cNvPr id="11" name="Picture 10">
            <a:extLst>
              <a:ext uri="{FF2B5EF4-FFF2-40B4-BE49-F238E27FC236}">
                <a16:creationId xmlns:a16="http://schemas.microsoft.com/office/drawing/2014/main" id="{3EA6172C-9EFE-42F5-A3F9-7CDAC48AE2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7638" y="902798"/>
            <a:ext cx="4361305" cy="2725816"/>
          </a:xfrm>
          <a:prstGeom prst="rect">
            <a:avLst/>
          </a:prstGeom>
        </p:spPr>
      </p:pic>
      <p:pic>
        <p:nvPicPr>
          <p:cNvPr id="12" name="Picture 11">
            <a:extLst>
              <a:ext uri="{FF2B5EF4-FFF2-40B4-BE49-F238E27FC236}">
                <a16:creationId xmlns:a16="http://schemas.microsoft.com/office/drawing/2014/main" id="{3D3C2551-B9F6-4A22-BFDA-C90E4E590B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3466" y="3972617"/>
            <a:ext cx="4616612" cy="2885383"/>
          </a:xfrm>
          <a:prstGeom prst="rect">
            <a:avLst/>
          </a:prstGeom>
        </p:spPr>
      </p:pic>
    </p:spTree>
    <p:extLst>
      <p:ext uri="{BB962C8B-B14F-4D97-AF65-F5344CB8AC3E}">
        <p14:creationId xmlns:p14="http://schemas.microsoft.com/office/powerpoint/2010/main" val="366319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42052-BE7A-487D-B8A5-1E344DED945E}"/>
              </a:ext>
            </a:extLst>
          </p:cNvPr>
          <p:cNvSpPr>
            <a:spLocks noGrp="1"/>
          </p:cNvSpPr>
          <p:nvPr>
            <p:ph type="title"/>
          </p:nvPr>
        </p:nvSpPr>
        <p:spPr/>
        <p:txBody>
          <a:bodyPr/>
          <a:lstStyle/>
          <a:p>
            <a:r>
              <a:rPr lang="en-US" dirty="0"/>
              <a:t>Telomere signature summary</a:t>
            </a:r>
          </a:p>
        </p:txBody>
      </p:sp>
      <p:sp>
        <p:nvSpPr>
          <p:cNvPr id="3" name="Footer Placeholder 2">
            <a:extLst>
              <a:ext uri="{FF2B5EF4-FFF2-40B4-BE49-F238E27FC236}">
                <a16:creationId xmlns:a16="http://schemas.microsoft.com/office/drawing/2014/main" id="{D446E8D3-F439-409D-8BA8-7E6E2FE52754}"/>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54D6EA2A-5741-4084-AB37-0B8C0D19461D}"/>
              </a:ext>
            </a:extLst>
          </p:cNvPr>
          <p:cNvSpPr>
            <a:spLocks noGrp="1"/>
          </p:cNvSpPr>
          <p:nvPr>
            <p:ph type="sldNum" sz="quarter" idx="12"/>
          </p:nvPr>
        </p:nvSpPr>
        <p:spPr/>
        <p:txBody>
          <a:bodyPr/>
          <a:lstStyle/>
          <a:p>
            <a:fld id="{1EDCE9F5-3155-4799-A70E-4B295228D5AE}" type="slidenum">
              <a:rPr lang="en-US" smtClean="0"/>
              <a:pPr/>
              <a:t>65</a:t>
            </a:fld>
            <a:endParaRPr lang="en-US"/>
          </a:p>
        </p:txBody>
      </p:sp>
      <p:sp>
        <p:nvSpPr>
          <p:cNvPr id="5" name="Text Placeholder 4">
            <a:extLst>
              <a:ext uri="{FF2B5EF4-FFF2-40B4-BE49-F238E27FC236}">
                <a16:creationId xmlns:a16="http://schemas.microsoft.com/office/drawing/2014/main" id="{0BB63D7D-251E-4C18-B044-B905FFD452A2}"/>
              </a:ext>
            </a:extLst>
          </p:cNvPr>
          <p:cNvSpPr>
            <a:spLocks noGrp="1"/>
          </p:cNvSpPr>
          <p:nvPr>
            <p:ph type="body" sz="quarter" idx="13"/>
          </p:nvPr>
        </p:nvSpPr>
        <p:spPr/>
        <p:txBody>
          <a:bodyPr/>
          <a:lstStyle/>
          <a:p>
            <a:endParaRPr lang="en-US"/>
          </a:p>
        </p:txBody>
      </p:sp>
      <p:sp>
        <p:nvSpPr>
          <p:cNvPr id="6" name="Content Placeholder 2">
            <a:extLst>
              <a:ext uri="{FF2B5EF4-FFF2-40B4-BE49-F238E27FC236}">
                <a16:creationId xmlns:a16="http://schemas.microsoft.com/office/drawing/2014/main" id="{CD232A39-4215-4CFB-B90C-9E87E572314E}"/>
              </a:ext>
            </a:extLst>
          </p:cNvPr>
          <p:cNvSpPr txBox="1">
            <a:spLocks/>
          </p:cNvSpPr>
          <p:nvPr/>
        </p:nvSpPr>
        <p:spPr>
          <a:xfrm>
            <a:off x="356384" y="1882139"/>
            <a:ext cx="10997416" cy="4294823"/>
          </a:xfrm>
          <a:prstGeom prst="rect">
            <a:avLst/>
          </a:prstGeom>
        </p:spPr>
        <p:txBody>
          <a:bodyPr/>
          <a:lstStyle>
            <a:lvl1pPr marL="0" indent="0" algn="l" defTabSz="914400" rtl="0" eaLnBrk="1" latinLnBrk="0" hangingPunct="1">
              <a:lnSpc>
                <a:spcPts val="23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ts val="23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3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1D1C1D"/>
                </a:solidFill>
                <a:latin typeface="Slack-Lato"/>
              </a:rPr>
              <a:t>In cluster 0 we see higher expression of negatively correlated genes in responders than non-responders.</a:t>
            </a:r>
          </a:p>
          <a:p>
            <a:pPr marL="285750" indent="-285750">
              <a:buFont typeface="Arial" panose="020B0604020202020204" pitchFamily="34" charset="0"/>
              <a:buChar char="•"/>
            </a:pPr>
            <a:r>
              <a:rPr lang="en-US" dirty="0"/>
              <a:t>in clusters 1,2 we see lower expression of downregulated genes and higher expression of upregulated genes correlated with longer telomers.</a:t>
            </a:r>
          </a:p>
        </p:txBody>
      </p:sp>
    </p:spTree>
    <p:extLst>
      <p:ext uri="{BB962C8B-B14F-4D97-AF65-F5344CB8AC3E}">
        <p14:creationId xmlns:p14="http://schemas.microsoft.com/office/powerpoint/2010/main" val="159219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54C86-43BF-419B-BC97-393B217D8691}"/>
              </a:ext>
            </a:extLst>
          </p:cNvPr>
          <p:cNvSpPr>
            <a:spLocks noGrp="1"/>
          </p:cNvSpPr>
          <p:nvPr>
            <p:ph type="title"/>
          </p:nvPr>
        </p:nvSpPr>
        <p:spPr/>
        <p:txBody>
          <a:bodyPr/>
          <a:lstStyle/>
          <a:p>
            <a:r>
              <a:rPr lang="en-US" dirty="0"/>
              <a:t>Observations - summary</a:t>
            </a:r>
          </a:p>
        </p:txBody>
      </p:sp>
      <p:sp>
        <p:nvSpPr>
          <p:cNvPr id="3" name="Footer Placeholder 2">
            <a:extLst>
              <a:ext uri="{FF2B5EF4-FFF2-40B4-BE49-F238E27FC236}">
                <a16:creationId xmlns:a16="http://schemas.microsoft.com/office/drawing/2014/main" id="{5F8EDB2D-50A4-46FB-9F41-D2477B13FB7B}"/>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9E6D5A4D-6473-4D0B-8606-96B7CFA333F1}"/>
              </a:ext>
            </a:extLst>
          </p:cNvPr>
          <p:cNvSpPr>
            <a:spLocks noGrp="1"/>
          </p:cNvSpPr>
          <p:nvPr>
            <p:ph type="sldNum" sz="quarter" idx="12"/>
          </p:nvPr>
        </p:nvSpPr>
        <p:spPr/>
        <p:txBody>
          <a:bodyPr/>
          <a:lstStyle/>
          <a:p>
            <a:fld id="{1EDCE9F5-3155-4799-A70E-4B295228D5AE}" type="slidenum">
              <a:rPr lang="en-US" smtClean="0"/>
              <a:pPr/>
              <a:t>66</a:t>
            </a:fld>
            <a:endParaRPr lang="en-US"/>
          </a:p>
        </p:txBody>
      </p:sp>
      <p:sp>
        <p:nvSpPr>
          <p:cNvPr id="5" name="Text Placeholder 4">
            <a:extLst>
              <a:ext uri="{FF2B5EF4-FFF2-40B4-BE49-F238E27FC236}">
                <a16:creationId xmlns:a16="http://schemas.microsoft.com/office/drawing/2014/main" id="{AF3DFBE9-54F6-4345-9971-7AA0731438DE}"/>
              </a:ext>
            </a:extLst>
          </p:cNvPr>
          <p:cNvSpPr>
            <a:spLocks noGrp="1"/>
          </p:cNvSpPr>
          <p:nvPr>
            <p:ph type="body" sz="quarter" idx="13"/>
          </p:nvPr>
        </p:nvSpPr>
        <p:spPr/>
        <p:txBody>
          <a:bodyPr/>
          <a:lstStyle/>
          <a:p>
            <a:endParaRPr lang="en-US"/>
          </a:p>
        </p:txBody>
      </p:sp>
      <p:sp>
        <p:nvSpPr>
          <p:cNvPr id="6" name="Content Placeholder 2">
            <a:extLst>
              <a:ext uri="{FF2B5EF4-FFF2-40B4-BE49-F238E27FC236}">
                <a16:creationId xmlns:a16="http://schemas.microsoft.com/office/drawing/2014/main" id="{044EC04B-96CD-4CCB-89FD-85EC88ED8709}"/>
              </a:ext>
            </a:extLst>
          </p:cNvPr>
          <p:cNvSpPr txBox="1">
            <a:spLocks/>
          </p:cNvSpPr>
          <p:nvPr/>
        </p:nvSpPr>
        <p:spPr>
          <a:xfrm>
            <a:off x="356384" y="1866899"/>
            <a:ext cx="11727884" cy="4281653"/>
          </a:xfrm>
          <a:prstGeom prst="rect">
            <a:avLst/>
          </a:prstGeom>
        </p:spPr>
        <p:txBody>
          <a:bodyPr>
            <a:noAutofit/>
          </a:bodyPr>
          <a:lstStyle>
            <a:lvl1pPr marL="0" indent="0" algn="l" defTabSz="914400" rtl="0" eaLnBrk="1" latinLnBrk="0" hangingPunct="1">
              <a:lnSpc>
                <a:spcPts val="23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ts val="23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3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1600" dirty="0">
                <a:solidFill>
                  <a:srgbClr val="202124"/>
                </a:solidFill>
                <a:latin typeface="Roboto" panose="02000000000000000000" pitchFamily="2" charset="0"/>
              </a:rPr>
              <a:t>ILR7 higher in responders (strongly aligns with literature)</a:t>
            </a:r>
            <a:r>
              <a:rPr lang="he-IL" sz="1600" dirty="0">
                <a:solidFill>
                  <a:srgbClr val="202124"/>
                </a:solidFill>
                <a:latin typeface="Roboto" panose="02000000000000000000" pitchFamily="2" charset="0"/>
              </a:rPr>
              <a:t> </a:t>
            </a:r>
            <a:r>
              <a:rPr lang="en-US" sz="1600" dirty="0">
                <a:solidFill>
                  <a:srgbClr val="202124"/>
                </a:solidFill>
                <a:latin typeface="Roboto" panose="02000000000000000000" pitchFamily="2" charset="0"/>
              </a:rPr>
              <a:t>in cluster 0 only</a:t>
            </a:r>
          </a:p>
          <a:p>
            <a:pPr marL="285750" indent="-285750">
              <a:buFont typeface="Arial" panose="020B0604020202020204" pitchFamily="34" charset="0"/>
              <a:buChar char="•"/>
            </a:pPr>
            <a:r>
              <a:rPr lang="en-GB" sz="1600" dirty="0">
                <a:solidFill>
                  <a:srgbClr val="202124"/>
                </a:solidFill>
                <a:latin typeface="Roboto" panose="02000000000000000000" pitchFamily="2" charset="0"/>
              </a:rPr>
              <a:t>Effector markers (GZMB, prf1, IFNG, GZMK, CD27)  : higher in responders</a:t>
            </a:r>
          </a:p>
          <a:p>
            <a:pPr marL="285750" indent="-285750">
              <a:buFont typeface="Arial" panose="020B0604020202020204" pitchFamily="34" charset="0"/>
              <a:buChar char="•"/>
            </a:pPr>
            <a:r>
              <a:rPr lang="en-GB" sz="1600" dirty="0">
                <a:solidFill>
                  <a:srgbClr val="202124"/>
                </a:solidFill>
                <a:latin typeface="Roboto" panose="02000000000000000000" pitchFamily="2" charset="0"/>
              </a:rPr>
              <a:t>effector/memory : KLF2 higher in responders</a:t>
            </a:r>
          </a:p>
          <a:p>
            <a:pPr marL="285750" indent="-285750">
              <a:buFont typeface="Arial" panose="020B0604020202020204" pitchFamily="34" charset="0"/>
              <a:buChar char="•"/>
            </a:pPr>
            <a:r>
              <a:rPr lang="en-GB" sz="1600" dirty="0">
                <a:solidFill>
                  <a:srgbClr val="202124"/>
                </a:solidFill>
                <a:latin typeface="Roboto" panose="02000000000000000000" pitchFamily="2" charset="0"/>
              </a:rPr>
              <a:t>lower expression of ENTPD1 in responders both in CD8 &amp; CD4 cells(exhausted-like).</a:t>
            </a:r>
          </a:p>
          <a:p>
            <a:pPr marL="285750" indent="-285750">
              <a:buFont typeface="Arial" panose="020B0604020202020204" pitchFamily="34" charset="0"/>
              <a:buChar char="•"/>
            </a:pPr>
            <a:r>
              <a:rPr lang="en-US" sz="1600" dirty="0">
                <a:solidFill>
                  <a:srgbClr val="202124"/>
                </a:solidFill>
                <a:latin typeface="Roboto" panose="02000000000000000000" pitchFamily="2" charset="0"/>
              </a:rPr>
              <a:t>CD40LG higher in non responders</a:t>
            </a:r>
            <a:endParaRPr lang="en-GB" sz="1600" dirty="0">
              <a:solidFill>
                <a:srgbClr val="202124"/>
              </a:solidFill>
              <a:latin typeface="Roboto" panose="02000000000000000000" pitchFamily="2" charset="0"/>
            </a:endParaRPr>
          </a:p>
          <a:p>
            <a:pPr marL="285750" indent="-285750">
              <a:buFont typeface="Arial" panose="020B0604020202020204" pitchFamily="34" charset="0"/>
              <a:buChar char="•"/>
            </a:pPr>
            <a:r>
              <a:rPr lang="en-GB" sz="1600" dirty="0">
                <a:solidFill>
                  <a:srgbClr val="202124"/>
                </a:solidFill>
                <a:latin typeface="Roboto" panose="02000000000000000000" pitchFamily="2" charset="0"/>
              </a:rPr>
              <a:t>N4 acts like responders in cluster 0, 1(a bit in 2 </a:t>
            </a:r>
            <a:r>
              <a:rPr lang="en-GB" sz="1600" dirty="0" err="1">
                <a:solidFill>
                  <a:srgbClr val="202124"/>
                </a:solidFill>
                <a:latin typeface="Roboto" panose="02000000000000000000" pitchFamily="2" charset="0"/>
              </a:rPr>
              <a:t>aswell</a:t>
            </a:r>
            <a:r>
              <a:rPr lang="en-GB" sz="1600" dirty="0">
                <a:solidFill>
                  <a:srgbClr val="202124"/>
                </a:solidFill>
                <a:latin typeface="Roboto" panose="02000000000000000000" pitchFamily="2" charset="0"/>
              </a:rPr>
              <a:t>) of </a:t>
            </a:r>
            <a:r>
              <a:rPr lang="en-GB" sz="1600" dirty="0" err="1">
                <a:solidFill>
                  <a:srgbClr val="202124"/>
                </a:solidFill>
                <a:latin typeface="Roboto" panose="02000000000000000000" pitchFamily="2" charset="0"/>
              </a:rPr>
              <a:t>all_cells</a:t>
            </a:r>
            <a:r>
              <a:rPr lang="en-GB" sz="1600" dirty="0">
                <a:solidFill>
                  <a:srgbClr val="202124"/>
                </a:solidFill>
                <a:latin typeface="Roboto" panose="02000000000000000000" pitchFamily="2" charset="0"/>
              </a:rPr>
              <a:t>(maybe interesting that he is not a responder ? )</a:t>
            </a:r>
            <a:endParaRPr lang="en-US" sz="1600" dirty="0">
              <a:solidFill>
                <a:srgbClr val="202124"/>
              </a:solidFill>
              <a:latin typeface="Roboto" panose="02000000000000000000" pitchFamily="2" charset="0"/>
            </a:endParaRPr>
          </a:p>
          <a:p>
            <a:pPr marL="285750" indent="-285750">
              <a:buFont typeface="Arial" panose="020B0604020202020204" pitchFamily="34" charset="0"/>
              <a:buChar char="•"/>
            </a:pPr>
            <a:r>
              <a:rPr lang="en-GB" sz="1600" dirty="0">
                <a:solidFill>
                  <a:srgbClr val="202124"/>
                </a:solidFill>
                <a:latin typeface="Roboto" panose="02000000000000000000" pitchFamily="2" charset="0"/>
              </a:rPr>
              <a:t>- il2 signature significant between responders &amp; non in cluster 2 sub analysis, but not in cluster 1</a:t>
            </a:r>
            <a:br>
              <a:rPr lang="en-GB" sz="1600" dirty="0">
                <a:solidFill>
                  <a:srgbClr val="202124"/>
                </a:solidFill>
                <a:latin typeface="Roboto" panose="02000000000000000000" pitchFamily="2" charset="0"/>
              </a:rPr>
            </a:br>
            <a:r>
              <a:rPr lang="en-GB" sz="1600" dirty="0">
                <a:solidFill>
                  <a:srgbClr val="202124"/>
                </a:solidFill>
                <a:latin typeface="Roboto" panose="02000000000000000000" pitchFamily="2" charset="0"/>
              </a:rPr>
              <a:t>- il2r not significant between responders &amp; non in both clusters 1&amp;2</a:t>
            </a:r>
          </a:p>
          <a:p>
            <a:pPr marL="285750" indent="-285750">
              <a:buFont typeface="Arial" panose="020B0604020202020204" pitchFamily="34" charset="0"/>
              <a:buChar char="•"/>
            </a:pPr>
            <a:r>
              <a:rPr lang="en-US" sz="1600" dirty="0">
                <a:solidFill>
                  <a:srgbClr val="202124"/>
                </a:solidFill>
                <a:latin typeface="Roboto" panose="02000000000000000000" pitchFamily="2" charset="0"/>
              </a:rPr>
              <a:t>Longer telomers in responders in clusters 1,2 indicating naïve-like qualities.</a:t>
            </a:r>
          </a:p>
          <a:p>
            <a:pPr marL="171450" indent="-171450">
              <a:buFont typeface="Arial" panose="020B0604020202020204" pitchFamily="34" charset="0"/>
              <a:buChar char="•"/>
            </a:pPr>
            <a:r>
              <a:rPr lang="en-GB" sz="1200" dirty="0">
                <a:solidFill>
                  <a:srgbClr val="202124"/>
                </a:solidFill>
                <a:latin typeface="Roboto" panose="02000000000000000000" pitchFamily="2" charset="0"/>
              </a:rPr>
              <a:t>DE between responders and non-</a:t>
            </a:r>
            <a:r>
              <a:rPr lang="en-GB" sz="1200" dirty="0" err="1">
                <a:solidFill>
                  <a:srgbClr val="202124"/>
                </a:solidFill>
                <a:latin typeface="Roboto" panose="02000000000000000000" pitchFamily="2" charset="0"/>
              </a:rPr>
              <a:t>respondesr</a:t>
            </a:r>
            <a:r>
              <a:rPr lang="en-GB" sz="1200" dirty="0">
                <a:solidFill>
                  <a:srgbClr val="202124"/>
                </a:solidFill>
                <a:latin typeface="Roboto" panose="02000000000000000000" pitchFamily="2" charset="0"/>
              </a:rPr>
              <a:t> in </a:t>
            </a:r>
            <a:r>
              <a:rPr lang="en-GB" sz="1200" dirty="0" err="1">
                <a:solidFill>
                  <a:srgbClr val="202124"/>
                </a:solidFill>
                <a:latin typeface="Roboto" panose="02000000000000000000" pitchFamily="2" charset="0"/>
              </a:rPr>
              <a:t>all_cells</a:t>
            </a:r>
            <a:r>
              <a:rPr lang="en-GB" sz="1200" dirty="0">
                <a:solidFill>
                  <a:srgbClr val="202124"/>
                </a:solidFill>
                <a:latin typeface="Roboto" panose="02000000000000000000" pitchFamily="2" charset="0"/>
              </a:rPr>
              <a:t> : SELL, CD27, GZMK, TRAV5</a:t>
            </a:r>
          </a:p>
          <a:p>
            <a:pPr marL="171450" indent="-171450">
              <a:buFont typeface="Arial" panose="020B0604020202020204" pitchFamily="34" charset="0"/>
              <a:buChar char="•"/>
            </a:pPr>
            <a:r>
              <a:rPr lang="en-GB" sz="1200" dirty="0">
                <a:solidFill>
                  <a:srgbClr val="202124"/>
                </a:solidFill>
                <a:latin typeface="Roboto" panose="02000000000000000000" pitchFamily="2" charset="0"/>
              </a:rPr>
              <a:t>N4 acts like responders in cluster 0, 1(a bit in 2 </a:t>
            </a:r>
            <a:r>
              <a:rPr lang="en-GB" sz="1200" dirty="0" err="1">
                <a:solidFill>
                  <a:srgbClr val="202124"/>
                </a:solidFill>
                <a:latin typeface="Roboto" panose="02000000000000000000" pitchFamily="2" charset="0"/>
              </a:rPr>
              <a:t>aswell</a:t>
            </a:r>
            <a:r>
              <a:rPr lang="en-GB" sz="1200" dirty="0">
                <a:solidFill>
                  <a:srgbClr val="202124"/>
                </a:solidFill>
                <a:latin typeface="Roboto" panose="02000000000000000000" pitchFamily="2" charset="0"/>
              </a:rPr>
              <a:t>) of </a:t>
            </a:r>
            <a:r>
              <a:rPr lang="en-GB" sz="1200" dirty="0" err="1">
                <a:solidFill>
                  <a:srgbClr val="202124"/>
                </a:solidFill>
                <a:latin typeface="Roboto" panose="02000000000000000000" pitchFamily="2" charset="0"/>
              </a:rPr>
              <a:t>all_cells</a:t>
            </a:r>
            <a:r>
              <a:rPr lang="en-GB" sz="1200" dirty="0">
                <a:solidFill>
                  <a:srgbClr val="202124"/>
                </a:solidFill>
                <a:latin typeface="Roboto" panose="02000000000000000000" pitchFamily="2" charset="0"/>
              </a:rPr>
              <a:t>(maybe interesting that he is not a responder ? )</a:t>
            </a:r>
          </a:p>
          <a:p>
            <a:pPr marL="285750" indent="-285750">
              <a:buFont typeface="Arial" panose="020B0604020202020204" pitchFamily="34" charset="0"/>
              <a:buChar char="•"/>
            </a:pPr>
            <a:endParaRPr lang="en-US" sz="1600" dirty="0">
              <a:solidFill>
                <a:srgbClr val="202124"/>
              </a:solidFill>
              <a:latin typeface="Roboto" panose="02000000000000000000" pitchFamily="2" charset="0"/>
            </a:endParaRPr>
          </a:p>
        </p:txBody>
      </p:sp>
    </p:spTree>
    <p:extLst>
      <p:ext uri="{BB962C8B-B14F-4D97-AF65-F5344CB8AC3E}">
        <p14:creationId xmlns:p14="http://schemas.microsoft.com/office/powerpoint/2010/main" val="2937650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AE1CF-0C10-40D9-9D14-4DA199D2CF17}"/>
              </a:ext>
            </a:extLst>
          </p:cNvPr>
          <p:cNvSpPr>
            <a:spLocks noGrp="1"/>
          </p:cNvSpPr>
          <p:nvPr>
            <p:ph type="title"/>
          </p:nvPr>
        </p:nvSpPr>
        <p:spPr/>
        <p:txBody>
          <a:bodyPr/>
          <a:lstStyle/>
          <a:p>
            <a:r>
              <a:rPr lang="en-US" dirty="0"/>
              <a:t>conclusions</a:t>
            </a:r>
          </a:p>
        </p:txBody>
      </p:sp>
      <p:sp>
        <p:nvSpPr>
          <p:cNvPr id="3" name="Footer Placeholder 2">
            <a:extLst>
              <a:ext uri="{FF2B5EF4-FFF2-40B4-BE49-F238E27FC236}">
                <a16:creationId xmlns:a16="http://schemas.microsoft.com/office/drawing/2014/main" id="{B7C9253C-6F3B-4B3F-8B08-3B0DF82B9360}"/>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7D3633C0-F766-4191-8E03-0DF17C3C322D}"/>
              </a:ext>
            </a:extLst>
          </p:cNvPr>
          <p:cNvSpPr>
            <a:spLocks noGrp="1"/>
          </p:cNvSpPr>
          <p:nvPr>
            <p:ph type="sldNum" sz="quarter" idx="12"/>
          </p:nvPr>
        </p:nvSpPr>
        <p:spPr/>
        <p:txBody>
          <a:bodyPr/>
          <a:lstStyle/>
          <a:p>
            <a:fld id="{1EDCE9F5-3155-4799-A70E-4B295228D5AE}" type="slidenum">
              <a:rPr lang="en-US" smtClean="0"/>
              <a:pPr/>
              <a:t>67</a:t>
            </a:fld>
            <a:endParaRPr lang="en-US"/>
          </a:p>
        </p:txBody>
      </p:sp>
      <p:sp>
        <p:nvSpPr>
          <p:cNvPr id="5" name="Text Placeholder 4">
            <a:extLst>
              <a:ext uri="{FF2B5EF4-FFF2-40B4-BE49-F238E27FC236}">
                <a16:creationId xmlns:a16="http://schemas.microsoft.com/office/drawing/2014/main" id="{AACF941E-79F8-4A84-85D8-148BCCECD10B}"/>
              </a:ext>
            </a:extLst>
          </p:cNvPr>
          <p:cNvSpPr>
            <a:spLocks noGrp="1"/>
          </p:cNvSpPr>
          <p:nvPr>
            <p:ph type="body" sz="quarter" idx="13"/>
          </p:nvPr>
        </p:nvSpPr>
        <p:spPr/>
        <p:txBody>
          <a:bodyPr/>
          <a:lstStyle/>
          <a:p>
            <a:endParaRPr lang="en-US"/>
          </a:p>
        </p:txBody>
      </p:sp>
      <p:sp>
        <p:nvSpPr>
          <p:cNvPr id="6" name="Content Placeholder 2">
            <a:extLst>
              <a:ext uri="{FF2B5EF4-FFF2-40B4-BE49-F238E27FC236}">
                <a16:creationId xmlns:a16="http://schemas.microsoft.com/office/drawing/2014/main" id="{187B8BD3-ADA7-47FF-8E25-D626BA402170}"/>
              </a:ext>
            </a:extLst>
          </p:cNvPr>
          <p:cNvSpPr txBox="1">
            <a:spLocks/>
          </p:cNvSpPr>
          <p:nvPr/>
        </p:nvSpPr>
        <p:spPr>
          <a:xfrm>
            <a:off x="356384" y="1804410"/>
            <a:ext cx="10997416" cy="4372553"/>
          </a:xfrm>
          <a:prstGeom prst="rect">
            <a:avLst/>
          </a:prstGeom>
        </p:spPr>
        <p:txBody>
          <a:bodyPr>
            <a:normAutofit/>
          </a:bodyPr>
          <a:lstStyle>
            <a:lvl1pPr marL="0" indent="0" algn="l" defTabSz="914400" rtl="0" eaLnBrk="1" latinLnBrk="0" hangingPunct="1">
              <a:lnSpc>
                <a:spcPts val="23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ts val="23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ts val="2300"/>
              </a:lnSpc>
              <a:spcBef>
                <a:spcPts val="500"/>
              </a:spcBef>
              <a:buFont typeface="Arial" panose="020B0604020202020204" pitchFamily="34" charset="0"/>
              <a:buNone/>
              <a:defRPr sz="1400" kern="1200">
                <a:solidFill>
                  <a:schemeClr val="tx1"/>
                </a:solidFill>
                <a:latin typeface="+mn-lt"/>
                <a:ea typeface="+mn-ea"/>
                <a:cs typeface="+mn-cs"/>
              </a:defRPr>
            </a:lvl3pPr>
            <a:lvl4pPr marL="13716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lnSpc>
                <a:spcPts val="23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dirty="0">
                <a:solidFill>
                  <a:srgbClr val="202124"/>
                </a:solidFill>
                <a:latin typeface="Roboto" panose="02000000000000000000" pitchFamily="2" charset="0"/>
              </a:rPr>
              <a:t>upregulate effector marker</a:t>
            </a:r>
          </a:p>
          <a:p>
            <a:pPr marL="285750" indent="-285750">
              <a:buFont typeface="Arial" panose="020B0604020202020204" pitchFamily="34" charset="0"/>
              <a:buChar char="•"/>
            </a:pPr>
            <a:r>
              <a:rPr lang="en-US" dirty="0">
                <a:solidFill>
                  <a:srgbClr val="202124"/>
                </a:solidFill>
                <a:latin typeface="Roboto" panose="02000000000000000000" pitchFamily="2" charset="0"/>
              </a:rPr>
              <a:t>cd4\cd8 ratio ? </a:t>
            </a:r>
            <a:r>
              <a:rPr lang="en-US" dirty="0" err="1">
                <a:solidFill>
                  <a:srgbClr val="202124"/>
                </a:solidFill>
                <a:latin typeface="Roboto" panose="02000000000000000000" pitchFamily="2" charset="0"/>
              </a:rPr>
              <a:t>persister</a:t>
            </a:r>
            <a:r>
              <a:rPr lang="en-US" dirty="0">
                <a:solidFill>
                  <a:srgbClr val="202124"/>
                </a:solidFill>
                <a:latin typeface="Roboto" panose="02000000000000000000" pitchFamily="2" charset="0"/>
              </a:rPr>
              <a:t> cd4 traits ?</a:t>
            </a:r>
          </a:p>
          <a:p>
            <a:pPr marL="285750" indent="-285750">
              <a:buFont typeface="Arial" panose="020B0604020202020204" pitchFamily="34" charset="0"/>
              <a:buChar char="•"/>
            </a:pPr>
            <a:endParaRPr lang="en-US" dirty="0">
              <a:solidFill>
                <a:srgbClr val="202124"/>
              </a:solidFill>
              <a:latin typeface="Roboto" panose="02000000000000000000" pitchFamily="2" charset="0"/>
            </a:endParaRPr>
          </a:p>
        </p:txBody>
      </p:sp>
    </p:spTree>
    <p:extLst>
      <p:ext uri="{BB962C8B-B14F-4D97-AF65-F5344CB8AC3E}">
        <p14:creationId xmlns:p14="http://schemas.microsoft.com/office/powerpoint/2010/main" val="75168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741E1-F362-44DF-833E-A803B71984BF}"/>
              </a:ext>
            </a:extLst>
          </p:cNvPr>
          <p:cNvSpPr>
            <a:spLocks noGrp="1"/>
          </p:cNvSpPr>
          <p:nvPr>
            <p:ph type="title"/>
          </p:nvPr>
        </p:nvSpPr>
        <p:spPr/>
        <p:txBody>
          <a:bodyPr/>
          <a:lstStyle/>
          <a:p>
            <a:r>
              <a:rPr lang="en-US" dirty="0"/>
              <a:t>Next steps</a:t>
            </a:r>
          </a:p>
        </p:txBody>
      </p:sp>
      <p:sp>
        <p:nvSpPr>
          <p:cNvPr id="3" name="Footer Placeholder 2">
            <a:extLst>
              <a:ext uri="{FF2B5EF4-FFF2-40B4-BE49-F238E27FC236}">
                <a16:creationId xmlns:a16="http://schemas.microsoft.com/office/drawing/2014/main" id="{43750C60-4F44-4061-900D-05CB20B4EE1F}"/>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13D70543-5D1B-4C0D-82C4-05FBFD39C4D0}"/>
              </a:ext>
            </a:extLst>
          </p:cNvPr>
          <p:cNvSpPr>
            <a:spLocks noGrp="1"/>
          </p:cNvSpPr>
          <p:nvPr>
            <p:ph type="sldNum" sz="quarter" idx="12"/>
          </p:nvPr>
        </p:nvSpPr>
        <p:spPr/>
        <p:txBody>
          <a:bodyPr/>
          <a:lstStyle/>
          <a:p>
            <a:fld id="{1EDCE9F5-3155-4799-A70E-4B295228D5AE}" type="slidenum">
              <a:rPr lang="en-US" smtClean="0"/>
              <a:pPr/>
              <a:t>68</a:t>
            </a:fld>
            <a:endParaRPr lang="en-US"/>
          </a:p>
        </p:txBody>
      </p:sp>
      <p:sp>
        <p:nvSpPr>
          <p:cNvPr id="5" name="Text Placeholder 4">
            <a:extLst>
              <a:ext uri="{FF2B5EF4-FFF2-40B4-BE49-F238E27FC236}">
                <a16:creationId xmlns:a16="http://schemas.microsoft.com/office/drawing/2014/main" id="{DF8A724B-72B7-41F8-8194-0C34E1225464}"/>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2629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7641-F17A-2942-9C2E-5F696C705B5F}"/>
              </a:ext>
            </a:extLst>
          </p:cNvPr>
          <p:cNvSpPr>
            <a:spLocks noGrp="1"/>
          </p:cNvSpPr>
          <p:nvPr>
            <p:ph type="ctrTitle"/>
          </p:nvPr>
        </p:nvSpPr>
        <p:spPr>
          <a:xfrm>
            <a:off x="7140822" y="3373879"/>
            <a:ext cx="3986961" cy="901700"/>
          </a:xfrm>
        </p:spPr>
        <p:txBody>
          <a:bodyPr/>
          <a:lstStyle/>
          <a:p>
            <a:r>
              <a:rPr lang="en-IL" sz="6600">
                <a:solidFill>
                  <a:schemeClr val="accent2">
                    <a:lumMod val="50000"/>
                  </a:schemeClr>
                </a:solidFill>
              </a:rPr>
              <a:t>The team</a:t>
            </a:r>
            <a:br>
              <a:rPr lang="en-US" sz="6600" dirty="0">
                <a:solidFill>
                  <a:schemeClr val="accent2">
                    <a:lumMod val="50000"/>
                  </a:schemeClr>
                </a:solidFill>
              </a:rPr>
            </a:br>
            <a:br>
              <a:rPr lang="en-US" sz="6600" dirty="0">
                <a:solidFill>
                  <a:schemeClr val="accent2">
                    <a:lumMod val="50000"/>
                  </a:schemeClr>
                </a:solidFill>
              </a:rPr>
            </a:br>
            <a:r>
              <a:rPr lang="en-US" sz="2800" dirty="0">
                <a:solidFill>
                  <a:schemeClr val="accent2">
                    <a:lumMod val="50000"/>
                  </a:schemeClr>
                </a:solidFill>
              </a:rPr>
              <a:t>Contact: </a:t>
            </a:r>
            <a:r>
              <a:rPr lang="en-US" sz="2800" dirty="0" err="1">
                <a:solidFill>
                  <a:schemeClr val="accent2">
                    <a:lumMod val="50000"/>
                  </a:schemeClr>
                </a:solidFill>
              </a:rPr>
              <a:t>asafmadi@tauex.tau.ac.il</a:t>
            </a:r>
            <a:endParaRPr lang="en-IL" sz="2800" dirty="0">
              <a:solidFill>
                <a:schemeClr val="accent2">
                  <a:lumMod val="50000"/>
                </a:schemeClr>
              </a:solidFill>
            </a:endParaRPr>
          </a:p>
        </p:txBody>
      </p:sp>
      <p:sp>
        <p:nvSpPr>
          <p:cNvPr id="3" name="Footer Placeholder 2">
            <a:extLst>
              <a:ext uri="{FF2B5EF4-FFF2-40B4-BE49-F238E27FC236}">
                <a16:creationId xmlns:a16="http://schemas.microsoft.com/office/drawing/2014/main" id="{0C4E914E-F495-A543-B10C-4BA866FEFFBD}"/>
              </a:ext>
            </a:extLst>
          </p:cNvPr>
          <p:cNvSpPr>
            <a:spLocks noGrp="1"/>
          </p:cNvSpPr>
          <p:nvPr>
            <p:ph type="ftr" sz="quarter" idx="4294967295"/>
          </p:nvPr>
        </p:nvSpPr>
        <p:spPr>
          <a:xfrm>
            <a:off x="0" y="6416675"/>
            <a:ext cx="5413375" cy="365125"/>
          </a:xfrm>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DA547C6F-5901-A940-A49F-FB26DA8C9E23}"/>
              </a:ext>
            </a:extLst>
          </p:cNvPr>
          <p:cNvSpPr>
            <a:spLocks noGrp="1"/>
          </p:cNvSpPr>
          <p:nvPr>
            <p:ph type="sldNum" sz="quarter" idx="4294967295"/>
          </p:nvPr>
        </p:nvSpPr>
        <p:spPr>
          <a:xfrm>
            <a:off x="9448800" y="6424613"/>
            <a:ext cx="2743200" cy="365125"/>
          </a:xfrm>
        </p:spPr>
        <p:txBody>
          <a:bodyPr/>
          <a:lstStyle/>
          <a:p>
            <a:fld id="{1EDCE9F5-3155-4799-A70E-4B295228D5AE}" type="slidenum">
              <a:rPr lang="en-US" smtClean="0"/>
              <a:t>69</a:t>
            </a:fld>
            <a:endParaRPr lang="en-US"/>
          </a:p>
        </p:txBody>
      </p:sp>
      <p:pic>
        <p:nvPicPr>
          <p:cNvPr id="6" name="Picture 5" descr="A collage of a person&#10;&#10;Description automatically generated with low confidence">
            <a:extLst>
              <a:ext uri="{FF2B5EF4-FFF2-40B4-BE49-F238E27FC236}">
                <a16:creationId xmlns:a16="http://schemas.microsoft.com/office/drawing/2014/main" id="{939E267F-432F-031C-7AB2-976F3CE42A41}"/>
              </a:ext>
            </a:extLst>
          </p:cNvPr>
          <p:cNvPicPr>
            <a:picLocks noChangeAspect="1"/>
          </p:cNvPicPr>
          <p:nvPr/>
        </p:nvPicPr>
        <p:blipFill>
          <a:blip r:embed="rId3"/>
          <a:stretch>
            <a:fillRect/>
          </a:stretch>
        </p:blipFill>
        <p:spPr>
          <a:xfrm>
            <a:off x="1156795" y="1248471"/>
            <a:ext cx="5152516" cy="5152516"/>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7FD5E1A9-7DC9-8E9B-9FCA-3B49DB69CA44}"/>
              </a:ext>
            </a:extLst>
          </p:cNvPr>
          <p:cNvPicPr>
            <a:picLocks/>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81514" y="1357311"/>
            <a:ext cx="1609344" cy="1619250"/>
          </a:xfrm>
          <a:prstGeom prst="rect">
            <a:avLst/>
          </a:prstGeom>
        </p:spPr>
      </p:pic>
      <p:pic>
        <p:nvPicPr>
          <p:cNvPr id="8" name="Picture 7" descr="A person smiling for the camera&#10;&#10;Description automatically generated with medium confidence">
            <a:extLst>
              <a:ext uri="{FF2B5EF4-FFF2-40B4-BE49-F238E27FC236}">
                <a16:creationId xmlns:a16="http://schemas.microsoft.com/office/drawing/2014/main" id="{8FF80010-2854-B7B5-0408-DE9454B169B3}"/>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Lst>
          </a:blip>
          <a:srcRect l="862" t="6302" b="10709"/>
          <a:stretch/>
        </p:blipFill>
        <p:spPr>
          <a:xfrm>
            <a:off x="2916820" y="1368886"/>
            <a:ext cx="1636021" cy="1619250"/>
          </a:xfrm>
          <a:prstGeom prst="rect">
            <a:avLst/>
          </a:prstGeom>
        </p:spPr>
      </p:pic>
    </p:spTree>
    <p:extLst>
      <p:ext uri="{BB962C8B-B14F-4D97-AF65-F5344CB8AC3E}">
        <p14:creationId xmlns:p14="http://schemas.microsoft.com/office/powerpoint/2010/main" val="166028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C56E8-0C42-499F-AE34-67A6E69F139D}"/>
              </a:ext>
            </a:extLst>
          </p:cNvPr>
          <p:cNvSpPr>
            <a:spLocks noGrp="1"/>
          </p:cNvSpPr>
          <p:nvPr>
            <p:ph type="title"/>
          </p:nvPr>
        </p:nvSpPr>
        <p:spPr/>
        <p:txBody>
          <a:bodyPr>
            <a:normAutofit/>
          </a:bodyPr>
          <a:lstStyle/>
          <a:p>
            <a:r>
              <a:rPr lang="en-US" dirty="0" err="1"/>
              <a:t>tSNE</a:t>
            </a:r>
            <a:r>
              <a:rPr lang="en-US" dirty="0"/>
              <a:t> : by response</a:t>
            </a:r>
          </a:p>
        </p:txBody>
      </p:sp>
      <p:sp>
        <p:nvSpPr>
          <p:cNvPr id="3" name="Footer Placeholder 2">
            <a:extLst>
              <a:ext uri="{FF2B5EF4-FFF2-40B4-BE49-F238E27FC236}">
                <a16:creationId xmlns:a16="http://schemas.microsoft.com/office/drawing/2014/main" id="{36409120-7AEB-4DA9-9729-1BEAC0BBFBC9}"/>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60847BEA-041B-44B0-88F7-B01E4CDA1ABF}"/>
              </a:ext>
            </a:extLst>
          </p:cNvPr>
          <p:cNvSpPr>
            <a:spLocks noGrp="1"/>
          </p:cNvSpPr>
          <p:nvPr>
            <p:ph type="sldNum" sz="quarter" idx="12"/>
          </p:nvPr>
        </p:nvSpPr>
        <p:spPr/>
        <p:txBody>
          <a:bodyPr/>
          <a:lstStyle/>
          <a:p>
            <a:fld id="{1EDCE9F5-3155-4799-A70E-4B295228D5AE}" type="slidenum">
              <a:rPr lang="en-US" smtClean="0"/>
              <a:pPr/>
              <a:t>7</a:t>
            </a:fld>
            <a:endParaRPr lang="en-US"/>
          </a:p>
        </p:txBody>
      </p:sp>
      <p:sp>
        <p:nvSpPr>
          <p:cNvPr id="5" name="Text Placeholder 4">
            <a:extLst>
              <a:ext uri="{FF2B5EF4-FFF2-40B4-BE49-F238E27FC236}">
                <a16:creationId xmlns:a16="http://schemas.microsoft.com/office/drawing/2014/main" id="{5DAB027F-BD34-4C4F-A484-B51A12BCBD46}"/>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BB8412E4-02FA-4DF8-8862-3078E0784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253" y="1434661"/>
            <a:ext cx="11381388" cy="5058395"/>
          </a:xfrm>
          <a:prstGeom prst="rect">
            <a:avLst/>
          </a:prstGeom>
        </p:spPr>
      </p:pic>
      <p:sp>
        <p:nvSpPr>
          <p:cNvPr id="7" name="Oval 6">
            <a:extLst>
              <a:ext uri="{FF2B5EF4-FFF2-40B4-BE49-F238E27FC236}">
                <a16:creationId xmlns:a16="http://schemas.microsoft.com/office/drawing/2014/main" id="{22C12D15-DD3F-42E6-B3C0-E46FF5AB18C7}"/>
              </a:ext>
            </a:extLst>
          </p:cNvPr>
          <p:cNvSpPr/>
          <p:nvPr/>
        </p:nvSpPr>
        <p:spPr>
          <a:xfrm>
            <a:off x="8734096" y="3931157"/>
            <a:ext cx="1008993" cy="93804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B034A40-6BF1-4FB5-915C-BA4DA407AF88}"/>
              </a:ext>
            </a:extLst>
          </p:cNvPr>
          <p:cNvSpPr/>
          <p:nvPr/>
        </p:nvSpPr>
        <p:spPr>
          <a:xfrm>
            <a:off x="8799785" y="1838282"/>
            <a:ext cx="1008993" cy="93804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1B333B7-9137-4586-9618-B49F4E6D1E19}"/>
              </a:ext>
            </a:extLst>
          </p:cNvPr>
          <p:cNvSpPr/>
          <p:nvPr/>
        </p:nvSpPr>
        <p:spPr>
          <a:xfrm>
            <a:off x="8563304" y="4886573"/>
            <a:ext cx="1008993" cy="93804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1954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9167E-6 4.81481E-6 L -0.46732 0.0206 " pathEditMode="relative" rAng="0" ptsTypes="AA">
                                      <p:cBhvr>
                                        <p:cTn id="6" dur="2000" fill="hold"/>
                                        <p:tgtEl>
                                          <p:spTgt spid="7"/>
                                        </p:tgtEl>
                                        <p:attrNameLst>
                                          <p:attrName>ppt_x</p:attrName>
                                          <p:attrName>ppt_y</p:attrName>
                                        </p:attrNameLst>
                                      </p:cBhvr>
                                      <p:rCtr x="-23372" y="101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1.04167E-6 -2.59259E-6 L -0.46706 -2.59259E-6 " pathEditMode="relative" rAng="0" ptsTypes="AA">
                                      <p:cBhvr>
                                        <p:cTn id="10" dur="2000" fill="hold"/>
                                        <p:tgtEl>
                                          <p:spTgt spid="8"/>
                                        </p:tgtEl>
                                        <p:attrNameLst>
                                          <p:attrName>ppt_x</p:attrName>
                                          <p:attrName>ppt_y</p:attrName>
                                        </p:attrNameLst>
                                      </p:cBhvr>
                                      <p:rCtr x="-23359"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11022E-16 2.96296E-6 L -0.46732 0.0206 " pathEditMode="relative" rAng="0" ptsTypes="AA">
                                      <p:cBhvr>
                                        <p:cTn id="14" dur="2000" fill="hold"/>
                                        <p:tgtEl>
                                          <p:spTgt spid="9"/>
                                        </p:tgtEl>
                                        <p:attrNameLst>
                                          <p:attrName>ppt_x</p:attrName>
                                          <p:attrName>ppt_y</p:attrName>
                                        </p:attrNameLst>
                                      </p:cBhvr>
                                      <p:rCtr x="-23372" y="10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9094-9627-43FF-BB67-431586134333}"/>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1B0EA60E-67AC-4004-9DD3-7BB53902FDDC}"/>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C1991BC3-A9F1-4876-A0B9-426ECD363FA0}"/>
              </a:ext>
            </a:extLst>
          </p:cNvPr>
          <p:cNvSpPr>
            <a:spLocks noGrp="1"/>
          </p:cNvSpPr>
          <p:nvPr>
            <p:ph type="sldNum" sz="quarter" idx="12"/>
          </p:nvPr>
        </p:nvSpPr>
        <p:spPr/>
        <p:txBody>
          <a:bodyPr/>
          <a:lstStyle/>
          <a:p>
            <a:fld id="{1EDCE9F5-3155-4799-A70E-4B295228D5AE}" type="slidenum">
              <a:rPr lang="en-US" smtClean="0"/>
              <a:pPr/>
              <a:t>8</a:t>
            </a:fld>
            <a:endParaRPr lang="en-US"/>
          </a:p>
        </p:txBody>
      </p:sp>
      <p:sp>
        <p:nvSpPr>
          <p:cNvPr id="5" name="Text Placeholder 4">
            <a:extLst>
              <a:ext uri="{FF2B5EF4-FFF2-40B4-BE49-F238E27FC236}">
                <a16:creationId xmlns:a16="http://schemas.microsoft.com/office/drawing/2014/main" id="{F1045D12-21E4-4262-AB8A-B0A207344A56}"/>
              </a:ext>
            </a:extLst>
          </p:cNvPr>
          <p:cNvSpPr>
            <a:spLocks noGrp="1"/>
          </p:cNvSpPr>
          <p:nvPr>
            <p:ph type="body" sz="quarter" idx="13"/>
          </p:nvPr>
        </p:nvSpPr>
        <p:spPr/>
        <p:txBody>
          <a:bodyPr/>
          <a:lstStyle/>
          <a:p>
            <a:endParaRPr lang="en-US"/>
          </a:p>
        </p:txBody>
      </p:sp>
      <p:pic>
        <p:nvPicPr>
          <p:cNvPr id="8" name="Picture 7">
            <a:extLst>
              <a:ext uri="{FF2B5EF4-FFF2-40B4-BE49-F238E27FC236}">
                <a16:creationId xmlns:a16="http://schemas.microsoft.com/office/drawing/2014/main" id="{EDFDF773-07C4-4624-8B87-A24470748847}"/>
              </a:ext>
            </a:extLst>
          </p:cNvPr>
          <p:cNvPicPr>
            <a:picLocks noChangeAspect="1"/>
          </p:cNvPicPr>
          <p:nvPr/>
        </p:nvPicPr>
        <p:blipFill>
          <a:blip r:embed="rId2"/>
          <a:stretch>
            <a:fillRect/>
          </a:stretch>
        </p:blipFill>
        <p:spPr>
          <a:xfrm>
            <a:off x="2644140" y="1141910"/>
            <a:ext cx="6903720" cy="4931229"/>
          </a:xfrm>
          <a:prstGeom prst="rect">
            <a:avLst/>
          </a:prstGeom>
        </p:spPr>
      </p:pic>
    </p:spTree>
    <p:extLst>
      <p:ext uri="{BB962C8B-B14F-4D97-AF65-F5344CB8AC3E}">
        <p14:creationId xmlns:p14="http://schemas.microsoft.com/office/powerpoint/2010/main" val="51487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89A35-E2C2-4D9D-9833-6D348523EBA2}"/>
              </a:ext>
            </a:extLst>
          </p:cNvPr>
          <p:cNvSpPr>
            <a:spLocks noGrp="1"/>
          </p:cNvSpPr>
          <p:nvPr>
            <p:ph type="title"/>
          </p:nvPr>
        </p:nvSpPr>
        <p:spPr/>
        <p:txBody>
          <a:bodyPr>
            <a:normAutofit/>
          </a:bodyPr>
          <a:lstStyle/>
          <a:p>
            <a:r>
              <a:rPr lang="en-US" sz="3600" b="0" i="0" dirty="0">
                <a:effectLst/>
                <a:highlight>
                  <a:srgbClr val="FFFFFF"/>
                </a:highlight>
                <a:latin typeface="Helvetica Neue"/>
              </a:rPr>
              <a:t>Contribution</a:t>
            </a:r>
            <a:r>
              <a:rPr lang="en-US" dirty="0">
                <a:highlight>
                  <a:srgbClr val="FFFFFF"/>
                </a:highlight>
                <a:latin typeface="Helvetica Neue"/>
              </a:rPr>
              <a:t> </a:t>
            </a:r>
            <a:r>
              <a:rPr lang="en-US" sz="3600" b="0" i="0" dirty="0">
                <a:effectLst/>
                <a:highlight>
                  <a:srgbClr val="FFFFFF"/>
                </a:highlight>
                <a:latin typeface="Helvetica Neue"/>
              </a:rPr>
              <a:t>per patient</a:t>
            </a:r>
            <a:endParaRPr lang="en-US" dirty="0"/>
          </a:p>
        </p:txBody>
      </p:sp>
      <p:sp>
        <p:nvSpPr>
          <p:cNvPr id="3" name="Footer Placeholder 2">
            <a:extLst>
              <a:ext uri="{FF2B5EF4-FFF2-40B4-BE49-F238E27FC236}">
                <a16:creationId xmlns:a16="http://schemas.microsoft.com/office/drawing/2014/main" id="{49570ABB-11D7-4C24-885F-6F35586AA9CD}"/>
              </a:ext>
            </a:extLst>
          </p:cNvPr>
          <p:cNvSpPr>
            <a:spLocks noGrp="1"/>
          </p:cNvSpPr>
          <p:nvPr>
            <p:ph type="ftr" sz="quarter" idx="11"/>
          </p:nvPr>
        </p:nvSpPr>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209C7AD9-135F-4510-8CED-74E00368F0B2}"/>
              </a:ext>
            </a:extLst>
          </p:cNvPr>
          <p:cNvSpPr>
            <a:spLocks noGrp="1"/>
          </p:cNvSpPr>
          <p:nvPr>
            <p:ph type="sldNum" sz="quarter" idx="12"/>
          </p:nvPr>
        </p:nvSpPr>
        <p:spPr/>
        <p:txBody>
          <a:bodyPr/>
          <a:lstStyle/>
          <a:p>
            <a:fld id="{1EDCE9F5-3155-4799-A70E-4B295228D5AE}" type="slidenum">
              <a:rPr lang="en-US" smtClean="0"/>
              <a:pPr/>
              <a:t>9</a:t>
            </a:fld>
            <a:endParaRPr lang="en-US"/>
          </a:p>
        </p:txBody>
      </p:sp>
      <p:sp>
        <p:nvSpPr>
          <p:cNvPr id="5" name="Text Placeholder 4">
            <a:extLst>
              <a:ext uri="{FF2B5EF4-FFF2-40B4-BE49-F238E27FC236}">
                <a16:creationId xmlns:a16="http://schemas.microsoft.com/office/drawing/2014/main" id="{5E060C6F-B215-4F46-B583-8BBC13953960}"/>
              </a:ext>
            </a:extLst>
          </p:cNvPr>
          <p:cNvSpPr>
            <a:spLocks noGrp="1"/>
          </p:cNvSpPr>
          <p:nvPr>
            <p:ph type="body" sz="quarter" idx="13"/>
          </p:nvPr>
        </p:nvSpPr>
        <p:spPr/>
        <p:txBody>
          <a:bodyPr/>
          <a:lstStyle/>
          <a:p>
            <a:endParaRPr lang="en-US"/>
          </a:p>
        </p:txBody>
      </p:sp>
      <p:pic>
        <p:nvPicPr>
          <p:cNvPr id="6" name="Content Placeholder 8" descr="A graph of different colored lines&#10;&#10;Description automatically generated">
            <a:extLst>
              <a:ext uri="{FF2B5EF4-FFF2-40B4-BE49-F238E27FC236}">
                <a16:creationId xmlns:a16="http://schemas.microsoft.com/office/drawing/2014/main" id="{EAB986A8-E777-4753-8BE3-224116AA81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8460" y="1064820"/>
            <a:ext cx="7312968" cy="5223549"/>
          </a:xfrm>
          <a:prstGeom prst="rect">
            <a:avLst/>
          </a:prstGeom>
        </p:spPr>
      </p:pic>
    </p:spTree>
    <p:extLst>
      <p:ext uri="{BB962C8B-B14F-4D97-AF65-F5344CB8AC3E}">
        <p14:creationId xmlns:p14="http://schemas.microsoft.com/office/powerpoint/2010/main" val="485692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A_presentation_20201130.potx" id="{A82CEBB9-4584-4D65-A8F6-AC6F265E3E91}" vid="{D6FAF599-2321-4111-A4C2-01B6405C37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C2435F62F45C24B97A788CF29F8042C" ma:contentTypeVersion="13" ma:contentTypeDescription="Create a new document." ma:contentTypeScope="" ma:versionID="1f31bb46e08a62831468baa01fbbcc99">
  <xsd:schema xmlns:xsd="http://www.w3.org/2001/XMLSchema" xmlns:xs="http://www.w3.org/2001/XMLSchema" xmlns:p="http://schemas.microsoft.com/office/2006/metadata/properties" xmlns:ns1="http://schemas.microsoft.com/sharepoint/v3" xmlns:ns2="61d9f84f-d175-4b77-a4bc-698c17f2f170" xmlns:ns3="1f5d4dc0-d386-4f88-b86b-1af907bd6e44" targetNamespace="http://schemas.microsoft.com/office/2006/metadata/properties" ma:root="true" ma:fieldsID="7e7a084b83d27eee327a2acb74e31962" ns1:_="" ns2:_="" ns3:_="">
    <xsd:import namespace="http://schemas.microsoft.com/sharepoint/v3"/>
    <xsd:import namespace="61d9f84f-d175-4b77-a4bc-698c17f2f170"/>
    <xsd:import namespace="1f5d4dc0-d386-4f88-b86b-1af907bd6e44"/>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d9f84f-d175-4b77-a4bc-698c17f2f1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f5d4dc0-d386-4f88-b86b-1af907bd6e4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D14901C-745C-488E-932C-F701F1761004}">
  <ds:schemaRefs>
    <ds:schemaRef ds:uri="http://schemas.microsoft.com/sharepoint/v3/contenttype/forms"/>
  </ds:schemaRefs>
</ds:datastoreItem>
</file>

<file path=customXml/itemProps2.xml><?xml version="1.0" encoding="utf-8"?>
<ds:datastoreItem xmlns:ds="http://schemas.openxmlformats.org/officeDocument/2006/customXml" ds:itemID="{0DC2D170-9A05-410A-B80C-06E4A0D8DDF4}">
  <ds:schemaRefs>
    <ds:schemaRef ds:uri="http://schemas.microsoft.com/office/2006/documentManagement/types"/>
    <ds:schemaRef ds:uri="http://purl.org/dc/elements/1.1/"/>
    <ds:schemaRef ds:uri="http://www.w3.org/XML/1998/namespace"/>
    <ds:schemaRef ds:uri="http://schemas.microsoft.com/sharepoint/v3"/>
    <ds:schemaRef ds:uri="http://purl.org/dc/dcmitype/"/>
    <ds:schemaRef ds:uri="61d9f84f-d175-4b77-a4bc-698c17f2f170"/>
    <ds:schemaRef ds:uri="http://schemas.microsoft.com/office/infopath/2007/PartnerControls"/>
    <ds:schemaRef ds:uri="http://schemas.openxmlformats.org/package/2006/metadata/core-properties"/>
    <ds:schemaRef ds:uri="1f5d4dc0-d386-4f88-b86b-1af907bd6e44"/>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CF8A97E3-E08E-4C0C-9CA6-47199D0584EE}">
  <ds:schemaRefs>
    <ds:schemaRef ds:uri="1f5d4dc0-d386-4f88-b86b-1af907bd6e44"/>
    <ds:schemaRef ds:uri="61d9f84f-d175-4b77-a4bc-698c17f2f1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84172</TotalTime>
  <Words>1651</Words>
  <Application>Microsoft Office PowerPoint</Application>
  <PresentationFormat>Widescreen</PresentationFormat>
  <Paragraphs>293</Paragraphs>
  <Slides>69</Slides>
  <Notes>3</Notes>
  <HiddenSlides>16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-apple-system</vt:lpstr>
      <vt:lpstr>Arial</vt:lpstr>
      <vt:lpstr>Calibri</vt:lpstr>
      <vt:lpstr>Cambria</vt:lpstr>
      <vt:lpstr>Helvetica Neue</vt:lpstr>
      <vt:lpstr>Roboto</vt:lpstr>
      <vt:lpstr>Slack-Lato</vt:lpstr>
      <vt:lpstr>Office Theme</vt:lpstr>
      <vt:lpstr>Adoptive cell therapy(ACT)  using tumor infiltrating Tcells(TILs)  Madi Lab Department of Pathology, School of Medicine  Tel Aviv University</vt:lpstr>
      <vt:lpstr>The schema as we know it</vt:lpstr>
      <vt:lpstr>Generation and expansion of unselected/young TIL</vt:lpstr>
      <vt:lpstr>Predictor variables</vt:lpstr>
      <vt:lpstr>Our data </vt:lpstr>
      <vt:lpstr>tSNE</vt:lpstr>
      <vt:lpstr>tSNE : by response</vt:lpstr>
      <vt:lpstr>PowerPoint Presentation</vt:lpstr>
      <vt:lpstr>Contribution per patient</vt:lpstr>
      <vt:lpstr>Higher CD8/CD4 ratio in responders</vt:lpstr>
      <vt:lpstr>exhaustion markers</vt:lpstr>
      <vt:lpstr>exhaustion markers</vt:lpstr>
      <vt:lpstr>Effector markers</vt:lpstr>
      <vt:lpstr>Effector markers</vt:lpstr>
      <vt:lpstr>Stem/persister/naïve markers</vt:lpstr>
      <vt:lpstr>Stem/persister/naïve markers</vt:lpstr>
      <vt:lpstr>Summary – all cells</vt:lpstr>
      <vt:lpstr>Cluster 0 (CD4/non responders)</vt:lpstr>
      <vt:lpstr>tSNE</vt:lpstr>
      <vt:lpstr>Cluster 0 annotation</vt:lpstr>
      <vt:lpstr>Cluster 1 annotation</vt:lpstr>
      <vt:lpstr>tSNE by response</vt:lpstr>
      <vt:lpstr>PowerPoint Presentation</vt:lpstr>
      <vt:lpstr>Contribution per patient</vt:lpstr>
      <vt:lpstr>exhaustion markers</vt:lpstr>
      <vt:lpstr>PowerPoint Presentation</vt:lpstr>
      <vt:lpstr>Effector markers</vt:lpstr>
      <vt:lpstr>Effector markers</vt:lpstr>
      <vt:lpstr>Stem/persister/naïve markers</vt:lpstr>
      <vt:lpstr>Stem/persister/naïve markers</vt:lpstr>
      <vt:lpstr>Summary cluster 0</vt:lpstr>
      <vt:lpstr>Cluster 1 (cytotoxic CD8)</vt:lpstr>
      <vt:lpstr>tSNE</vt:lpstr>
      <vt:lpstr>tSNE by response</vt:lpstr>
      <vt:lpstr>PowerPoint Presentation</vt:lpstr>
      <vt:lpstr>Contribution per patient</vt:lpstr>
      <vt:lpstr>exhaustion markers</vt:lpstr>
      <vt:lpstr>exhaustion markers</vt:lpstr>
      <vt:lpstr>Effector markers</vt:lpstr>
      <vt:lpstr>PowerPoint Presentation</vt:lpstr>
      <vt:lpstr>Stem/persister/naïve markers</vt:lpstr>
      <vt:lpstr>Stem/persister/naïve markers</vt:lpstr>
      <vt:lpstr>Signatures</vt:lpstr>
      <vt:lpstr>Summary cluster 1</vt:lpstr>
      <vt:lpstr>Cluster 2 (cytotoxic CD8)</vt:lpstr>
      <vt:lpstr>tSNE</vt:lpstr>
      <vt:lpstr>tSNE by response</vt:lpstr>
      <vt:lpstr>PowerPoint Presentation</vt:lpstr>
      <vt:lpstr>Contribution per patient</vt:lpstr>
      <vt:lpstr>exhaustion markers</vt:lpstr>
      <vt:lpstr>exhaustion markers</vt:lpstr>
      <vt:lpstr>Effector markers</vt:lpstr>
      <vt:lpstr>Effector markers</vt:lpstr>
      <vt:lpstr>Stem/persister/naïve markers</vt:lpstr>
      <vt:lpstr>Stem/persister/naïve markers</vt:lpstr>
      <vt:lpstr>signatures</vt:lpstr>
      <vt:lpstr>signatures</vt:lpstr>
      <vt:lpstr>Summary cluster 2</vt:lpstr>
      <vt:lpstr>cytokine analysis</vt:lpstr>
      <vt:lpstr>cytokine analysis</vt:lpstr>
      <vt:lpstr>CD40LG</vt:lpstr>
      <vt:lpstr>Signatures – cluster 0 - telomere length associated</vt:lpstr>
      <vt:lpstr>Signatures – cluster 1 - telomere length associated</vt:lpstr>
      <vt:lpstr>Signatures – cluster 2 - telomere length associated</vt:lpstr>
      <vt:lpstr>Telomere signature summary</vt:lpstr>
      <vt:lpstr>Observations - summary</vt:lpstr>
      <vt:lpstr>conclusions</vt:lpstr>
      <vt:lpstr>Next steps</vt:lpstr>
      <vt:lpstr>The team  Contact: asafmadi@tauex.tau.ac.il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Pfizer – Alopecia Areata project</dc:title>
  <dc:creator>Alex Madi, PhD</dc:creator>
  <cp:lastModifiedBy>Michael Monsonego</cp:lastModifiedBy>
  <cp:revision>202</cp:revision>
  <dcterms:created xsi:type="dcterms:W3CDTF">2020-12-14T07:56:09Z</dcterms:created>
  <dcterms:modified xsi:type="dcterms:W3CDTF">2024-08-04T17:15:42Z</dcterms:modified>
</cp:coreProperties>
</file>